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sldIdLst>
    <p:sldId id="256" r:id="rId3"/>
    <p:sldId id="276" r:id="rId4"/>
    <p:sldId id="261" r:id="rId5"/>
    <p:sldId id="273" r:id="rId6"/>
    <p:sldId id="283" r:id="rId7"/>
    <p:sldId id="282" r:id="rId8"/>
    <p:sldId id="259" r:id="rId9"/>
    <p:sldId id="291" r:id="rId10"/>
    <p:sldId id="292" r:id="rId11"/>
    <p:sldId id="294" r:id="rId12"/>
    <p:sldId id="297" r:id="rId13"/>
    <p:sldId id="298" r:id="rId14"/>
    <p:sldId id="284" r:id="rId15"/>
    <p:sldId id="257" r:id="rId16"/>
    <p:sldId id="286" r:id="rId17"/>
    <p:sldId id="287" r:id="rId18"/>
    <p:sldId id="288" r:id="rId19"/>
    <p:sldId id="285" r:id="rId20"/>
    <p:sldId id="306" r:id="rId21"/>
    <p:sldId id="307" r:id="rId22"/>
    <p:sldId id="331" r:id="rId23"/>
    <p:sldId id="332" r:id="rId24"/>
    <p:sldId id="265" r:id="rId25"/>
    <p:sldId id="269" r:id="rId26"/>
    <p:sldId id="267" r:id="rId27"/>
    <p:sldId id="266" r:id="rId28"/>
    <p:sldId id="333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5pPr>
    <a:lvl6pPr marL="2286000" algn="l" defTabSz="914400" rtl="0" eaLnBrk="1" latinLnBrk="0" hangingPunct="1">
      <a:defRPr sz="12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6pPr>
    <a:lvl7pPr marL="2743200" algn="l" defTabSz="914400" rtl="0" eaLnBrk="1" latinLnBrk="0" hangingPunct="1">
      <a:defRPr sz="12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7pPr>
    <a:lvl8pPr marL="3200400" algn="l" defTabSz="914400" rtl="0" eaLnBrk="1" latinLnBrk="0" hangingPunct="1">
      <a:defRPr sz="12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8pPr>
    <a:lvl9pPr marL="3657600" algn="l" defTabSz="914400" rtl="0" eaLnBrk="1" latinLnBrk="0" hangingPunct="1">
      <a:defRPr sz="12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76" autoAdjust="0"/>
    <p:restoredTop sz="94660"/>
  </p:normalViewPr>
  <p:slideViewPr>
    <p:cSldViewPr>
      <p:cViewPr varScale="1">
        <p:scale>
          <a:sx n="68" d="100"/>
          <a:sy n="68" d="100"/>
        </p:scale>
        <p:origin x="16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04B275B-80DF-4387-817C-EA84F22F94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93DE21-5A97-4993-B11B-4D35C13CD2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1943100" cy="6858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676900" cy="685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39F7C99-CB48-403C-83E5-CFE5C027C1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77793C5-A485-4F50-BE47-AEB230E603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EF2165-DF79-4954-9B36-4836C0E609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11AF2D0-C211-4DB2-8D41-DE110042A3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800" y="14351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4351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08D13F8-6FF0-463A-809A-9365DF49DD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554A9AD-5B1C-4AD0-B985-6CD04212FF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620F31C-AEC8-496A-AC76-6C40E69882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126C92F-8365-4483-A3EE-35837AB454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394CCD1-8B29-417F-8BE7-3E208E384D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4743B11-979C-46C6-B967-26A01D362F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122C14A-76DD-40C1-8D94-7A1AC2AE13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5859F8-F4D0-4B6E-B290-4145EEA8FB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3050" y="0"/>
            <a:ext cx="2063750" cy="6464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0" y="0"/>
            <a:ext cx="6038850" cy="6464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92D2AA1-8C2B-4F3E-8C59-338E10AA0F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E3874C1-EA8F-4EB5-9D86-73749A78C9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3270250"/>
            <a:ext cx="3124200" cy="3587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270250"/>
            <a:ext cx="3124200" cy="3587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FB725A3-13B3-40AC-B7C9-9284B236BA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AFF0A59-A477-4A02-A427-592608B1FB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1AA0D21-B78C-4B42-A0EA-D21E79D362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20454ED-039C-4DE9-BA7D-35D508566D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E32C6CB-819D-444A-B8BC-42D655E6F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76EE7C-587C-48D3-ADD9-9ABA97204C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2432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Lucida Grande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3270250"/>
            <a:ext cx="6400800" cy="3587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Verdana" charset="0"/>
              </a:rPr>
              <a:t>Click to edit Master text styles</a:t>
            </a:r>
          </a:p>
          <a:p>
            <a:pPr lvl="1"/>
            <a:r>
              <a:rPr lang="en-US">
                <a:sym typeface="Verdana" charset="0"/>
              </a:rPr>
              <a:t>Second level</a:t>
            </a:r>
          </a:p>
          <a:p>
            <a:pPr lvl="2"/>
            <a:r>
              <a:rPr lang="en-US">
                <a:sym typeface="Verdana" charset="0"/>
              </a:rPr>
              <a:t>Third level</a:t>
            </a:r>
          </a:p>
          <a:p>
            <a:pPr lvl="3"/>
            <a:r>
              <a:rPr lang="en-US">
                <a:sym typeface="Verdana" charset="0"/>
              </a:rPr>
              <a:t>Fourth level</a:t>
            </a:r>
          </a:p>
          <a:p>
            <a:pPr lvl="4"/>
            <a:r>
              <a:rPr lang="en-US">
                <a:sym typeface="Verdana" charset="0"/>
              </a:rPr>
              <a:t>Fifth level</a:t>
            </a:r>
          </a:p>
        </p:txBody>
      </p:sp>
      <p:sp>
        <p:nvSpPr>
          <p:cNvPr id="1027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477125" y="6248400"/>
            <a:ext cx="276225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1"/>
                </a:solidFill>
                <a:latin typeface="+mn-lt"/>
                <a:ea typeface="Verdana" charset="0"/>
                <a:cs typeface="Verdana" charset="0"/>
                <a:sym typeface="Verdana" charset="0"/>
              </a:defRPr>
            </a:lvl1pPr>
          </a:lstStyle>
          <a:p>
            <a:fld id="{89D4E5E7-9C15-4F85-B47D-92B74D29065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 ftr="0" dt="0"/>
  <p:txStyles>
    <p:titleStyle>
      <a:lvl1pPr marL="39688" algn="ctr" rtl="0" fontAlgn="base">
        <a:spcBef>
          <a:spcPct val="0"/>
        </a:spcBef>
        <a:spcAft>
          <a:spcPct val="0"/>
        </a:spcAft>
        <a:defRPr sz="5800" b="1">
          <a:solidFill>
            <a:srgbClr val="999900"/>
          </a:solidFill>
          <a:latin typeface="+mj-lt"/>
          <a:ea typeface="+mj-ea"/>
          <a:cs typeface="+mj-cs"/>
          <a:sym typeface="Lucida Grande" charset="0"/>
        </a:defRPr>
      </a:lvl1pPr>
      <a:lvl2pPr marL="39688" algn="ctr" rtl="0" fontAlgn="base">
        <a:spcBef>
          <a:spcPct val="0"/>
        </a:spcBef>
        <a:spcAft>
          <a:spcPct val="0"/>
        </a:spcAft>
        <a:defRPr sz="5800" b="1">
          <a:solidFill>
            <a:srgbClr val="999900"/>
          </a:solidFill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2pPr>
      <a:lvl3pPr marL="39688" algn="ctr" rtl="0" fontAlgn="base">
        <a:spcBef>
          <a:spcPct val="0"/>
        </a:spcBef>
        <a:spcAft>
          <a:spcPct val="0"/>
        </a:spcAft>
        <a:defRPr sz="5800" b="1">
          <a:solidFill>
            <a:srgbClr val="999900"/>
          </a:solidFill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3pPr>
      <a:lvl4pPr marL="39688" algn="ctr" rtl="0" fontAlgn="base">
        <a:spcBef>
          <a:spcPct val="0"/>
        </a:spcBef>
        <a:spcAft>
          <a:spcPct val="0"/>
        </a:spcAft>
        <a:defRPr sz="5800" b="1">
          <a:solidFill>
            <a:srgbClr val="999900"/>
          </a:solidFill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4pPr>
      <a:lvl5pPr marL="39688" algn="ctr" rtl="0" fontAlgn="base">
        <a:spcBef>
          <a:spcPct val="0"/>
        </a:spcBef>
        <a:spcAft>
          <a:spcPct val="0"/>
        </a:spcAft>
        <a:defRPr sz="5800" b="1">
          <a:solidFill>
            <a:srgbClr val="999900"/>
          </a:solidFill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5800" b="1">
          <a:solidFill>
            <a:srgbClr val="999900"/>
          </a:solidFill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5800" b="1">
          <a:solidFill>
            <a:srgbClr val="999900"/>
          </a:solidFill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5800" b="1">
          <a:solidFill>
            <a:srgbClr val="999900"/>
          </a:solidFill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5800" b="1">
          <a:solidFill>
            <a:srgbClr val="999900"/>
          </a:solidFill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9pPr>
    </p:titleStyle>
    <p:bodyStyle>
      <a:lvl1pPr marL="39688" algn="ctr" rtl="0" fontAlgn="base">
        <a:spcBef>
          <a:spcPts val="700"/>
        </a:spcBef>
        <a:spcAft>
          <a:spcPct val="0"/>
        </a:spcAft>
        <a:defRPr sz="30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1pPr>
      <a:lvl2pPr marL="192088" algn="ctr" rtl="0" fontAlgn="base">
        <a:spcBef>
          <a:spcPts val="6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2pPr>
      <a:lvl3pPr marL="649288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3pPr>
      <a:lvl4pPr marL="1106488" algn="ctr" rtl="0" fontAlgn="base">
        <a:spcBef>
          <a:spcPts val="4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4pPr>
      <a:lvl5pPr marL="1563688" algn="ctr" rtl="0" fontAlgn="base">
        <a:spcBef>
          <a:spcPts val="4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5pPr>
      <a:lvl6pPr marL="2020888" algn="ctr" rtl="0" fontAlgn="base">
        <a:spcBef>
          <a:spcPts val="4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2478088" algn="ctr" rtl="0" fontAlgn="base">
        <a:spcBef>
          <a:spcPts val="4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2935288" algn="ctr" rtl="0" fontAlgn="base">
        <a:spcBef>
          <a:spcPts val="4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3392488" algn="ctr" rtl="0" fontAlgn="base">
        <a:spcBef>
          <a:spcPts val="4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292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Lucida Grande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1435100"/>
            <a:ext cx="8229600" cy="502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Verdana" charset="0"/>
              </a:rPr>
              <a:t>Click to edit Master text styles</a:t>
            </a:r>
          </a:p>
          <a:p>
            <a:pPr lvl="1"/>
            <a:r>
              <a:rPr lang="en-US">
                <a:sym typeface="Verdana" charset="0"/>
              </a:rPr>
              <a:t>Second level</a:t>
            </a:r>
          </a:p>
          <a:p>
            <a:pPr lvl="2"/>
            <a:r>
              <a:rPr lang="en-US">
                <a:sym typeface="Verdana" charset="0"/>
              </a:rPr>
              <a:t>Third level</a:t>
            </a:r>
          </a:p>
          <a:p>
            <a:pPr lvl="3"/>
            <a:r>
              <a:rPr lang="en-US">
                <a:sym typeface="Verdana" charset="0"/>
              </a:rPr>
              <a:t>Fourth level</a:t>
            </a:r>
          </a:p>
          <a:p>
            <a:pPr lvl="4"/>
            <a:r>
              <a:rPr lang="en-US">
                <a:sym typeface="Verdana" charset="0"/>
              </a:rPr>
              <a:t>Fifth level</a:t>
            </a:r>
          </a:p>
        </p:txBody>
      </p:sp>
      <p:sp>
        <p:nvSpPr>
          <p:cNvPr id="2051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477125" y="6248400"/>
            <a:ext cx="276225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1"/>
                </a:solidFill>
                <a:latin typeface="+mn-lt"/>
                <a:ea typeface="Verdana" charset="0"/>
                <a:cs typeface="Verdana" charset="0"/>
                <a:sym typeface="Verdana" charset="0"/>
              </a:defRPr>
            </a:lvl1pPr>
          </a:lstStyle>
          <a:p>
            <a:fld id="{91934ABE-D935-4FA4-AD9F-14EAB54F764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>
        <p:tmplLst>
          <p:tmpl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marL="39688" algn="l" rtl="0" fontAlgn="base">
        <a:spcBef>
          <a:spcPct val="0"/>
        </a:spcBef>
        <a:spcAft>
          <a:spcPct val="0"/>
        </a:spcAft>
        <a:defRPr sz="4400" b="1">
          <a:solidFill>
            <a:srgbClr val="999900"/>
          </a:solidFill>
          <a:latin typeface="+mj-lt"/>
          <a:ea typeface="+mj-ea"/>
          <a:cs typeface="+mj-cs"/>
          <a:sym typeface="Lucida Grande" charset="0"/>
        </a:defRPr>
      </a:lvl1pPr>
      <a:lvl2pPr marL="39688" algn="l" rtl="0" fontAlgn="base">
        <a:spcBef>
          <a:spcPct val="0"/>
        </a:spcBef>
        <a:spcAft>
          <a:spcPct val="0"/>
        </a:spcAft>
        <a:defRPr sz="4400" b="1">
          <a:solidFill>
            <a:srgbClr val="999900"/>
          </a:solidFill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2pPr>
      <a:lvl3pPr marL="39688" algn="l" rtl="0" fontAlgn="base">
        <a:spcBef>
          <a:spcPct val="0"/>
        </a:spcBef>
        <a:spcAft>
          <a:spcPct val="0"/>
        </a:spcAft>
        <a:defRPr sz="4400" b="1">
          <a:solidFill>
            <a:srgbClr val="999900"/>
          </a:solidFill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3pPr>
      <a:lvl4pPr marL="39688" algn="l" rtl="0" fontAlgn="base">
        <a:spcBef>
          <a:spcPct val="0"/>
        </a:spcBef>
        <a:spcAft>
          <a:spcPct val="0"/>
        </a:spcAft>
        <a:defRPr sz="4400" b="1">
          <a:solidFill>
            <a:srgbClr val="999900"/>
          </a:solidFill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4pPr>
      <a:lvl5pPr marL="39688" algn="l" rtl="0" fontAlgn="base">
        <a:spcBef>
          <a:spcPct val="0"/>
        </a:spcBef>
        <a:spcAft>
          <a:spcPct val="0"/>
        </a:spcAft>
        <a:defRPr sz="4400" b="1">
          <a:solidFill>
            <a:srgbClr val="999900"/>
          </a:solidFill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5pPr>
      <a:lvl6pPr marL="496888" algn="l" rtl="0" fontAlgn="base">
        <a:spcBef>
          <a:spcPct val="0"/>
        </a:spcBef>
        <a:spcAft>
          <a:spcPct val="0"/>
        </a:spcAft>
        <a:defRPr sz="4400" b="1">
          <a:solidFill>
            <a:srgbClr val="999900"/>
          </a:solidFill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6pPr>
      <a:lvl7pPr marL="954088" algn="l" rtl="0" fontAlgn="base">
        <a:spcBef>
          <a:spcPct val="0"/>
        </a:spcBef>
        <a:spcAft>
          <a:spcPct val="0"/>
        </a:spcAft>
        <a:defRPr sz="4400" b="1">
          <a:solidFill>
            <a:srgbClr val="999900"/>
          </a:solidFill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7pPr>
      <a:lvl8pPr marL="1411288" algn="l" rtl="0" fontAlgn="base">
        <a:spcBef>
          <a:spcPct val="0"/>
        </a:spcBef>
        <a:spcAft>
          <a:spcPct val="0"/>
        </a:spcAft>
        <a:defRPr sz="4400" b="1">
          <a:solidFill>
            <a:srgbClr val="999900"/>
          </a:solidFill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8pPr>
      <a:lvl9pPr marL="1868488" algn="l" rtl="0" fontAlgn="base">
        <a:spcBef>
          <a:spcPct val="0"/>
        </a:spcBef>
        <a:spcAft>
          <a:spcPct val="0"/>
        </a:spcAft>
        <a:defRPr sz="4400" b="1">
          <a:solidFill>
            <a:srgbClr val="999900"/>
          </a:solidFill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9pPr>
    </p:titleStyle>
    <p:bodyStyle>
      <a:lvl1pPr marL="382588" indent="-342900" algn="l" rtl="0" fontAlgn="base">
        <a:spcBef>
          <a:spcPts val="700"/>
        </a:spcBef>
        <a:spcAft>
          <a:spcPct val="0"/>
        </a:spcAft>
        <a:buClr>
          <a:srgbClr val="666600"/>
        </a:buClr>
        <a:buSzPct val="75000"/>
        <a:buFont typeface="Wingdings" charset="2"/>
        <a:buChar char="p"/>
        <a:defRPr sz="28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1pPr>
      <a:lvl2pPr marL="477838" indent="-285750" algn="l" rtl="0" fontAlgn="base">
        <a:spcBef>
          <a:spcPts val="600"/>
        </a:spcBef>
        <a:spcAft>
          <a:spcPct val="0"/>
        </a:spcAft>
        <a:buClr>
          <a:srgbClr val="999900"/>
        </a:buClr>
        <a:buSzPct val="75000"/>
        <a:buFont typeface="Wingdings" charset="2"/>
        <a:buChar char="n"/>
        <a:defRPr sz="2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2pPr>
      <a:lvl3pPr marL="877888" indent="-228600" algn="l" rtl="0" fontAlgn="base">
        <a:spcBef>
          <a:spcPts val="500"/>
        </a:spcBef>
        <a:spcAft>
          <a:spcPct val="0"/>
        </a:spcAft>
        <a:buClr>
          <a:srgbClr val="99CC00"/>
        </a:buClr>
        <a:buSzPct val="62000"/>
        <a:buFont typeface="Wingdings" charset="2"/>
        <a:buChar char="p"/>
        <a:defRPr sz="20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3pPr>
      <a:lvl4pPr marL="1335088" indent="-228600" algn="l" rtl="0" fontAlgn="base">
        <a:spcBef>
          <a:spcPts val="400"/>
        </a:spcBef>
        <a:spcAft>
          <a:spcPct val="0"/>
        </a:spcAft>
        <a:buClr>
          <a:srgbClr val="666600"/>
        </a:buClr>
        <a:buSzPct val="100000"/>
        <a:buFont typeface="Wingdings" charset="2"/>
        <a:buChar char="§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4pPr>
      <a:lvl5pPr marL="1792288" indent="-228600" algn="l" rtl="0" fontAlgn="base">
        <a:spcBef>
          <a:spcPts val="400"/>
        </a:spcBef>
        <a:spcAft>
          <a:spcPct val="0"/>
        </a:spcAft>
        <a:buClr>
          <a:srgbClr val="999900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5pPr>
      <a:lvl6pPr marL="2249488" indent="-228600" algn="l" rtl="0" fontAlgn="base">
        <a:spcBef>
          <a:spcPts val="400"/>
        </a:spcBef>
        <a:spcAft>
          <a:spcPct val="0"/>
        </a:spcAft>
        <a:buClr>
          <a:srgbClr val="999900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2706688" indent="-228600" algn="l" rtl="0" fontAlgn="base">
        <a:spcBef>
          <a:spcPts val="400"/>
        </a:spcBef>
        <a:spcAft>
          <a:spcPct val="0"/>
        </a:spcAft>
        <a:buClr>
          <a:srgbClr val="999900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3163888" indent="-228600" algn="l" rtl="0" fontAlgn="base">
        <a:spcBef>
          <a:spcPts val="400"/>
        </a:spcBef>
        <a:spcAft>
          <a:spcPct val="0"/>
        </a:spcAft>
        <a:buClr>
          <a:srgbClr val="999900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3621088" indent="-228600" algn="l" rtl="0" fontAlgn="base">
        <a:spcBef>
          <a:spcPts val="400"/>
        </a:spcBef>
        <a:spcAft>
          <a:spcPct val="0"/>
        </a:spcAft>
        <a:buClr>
          <a:srgbClr val="999900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16726-6BF9-42BE-AC09-88CCFF27A564}" type="slidenum">
              <a:rPr lang="en-US"/>
              <a:pPr/>
              <a:t>1</a:t>
            </a:fld>
            <a:endParaRPr lang="en-US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0500" y="5359400"/>
            <a:ext cx="1220788" cy="1244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grpSp>
        <p:nvGrpSpPr>
          <p:cNvPr id="3077" name="Group 5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0" y="0"/>
            <a:chExt cx="5424" cy="127"/>
          </a:xfrm>
        </p:grpSpPr>
        <p:sp>
          <p:nvSpPr>
            <p:cNvPr id="3074" name="Rectangle 2"/>
            <p:cNvSpPr>
              <a:spLocks/>
            </p:cNvSpPr>
            <p:nvPr/>
          </p:nvSpPr>
          <p:spPr bwMode="auto">
            <a:xfrm>
              <a:off x="0" y="0"/>
              <a:ext cx="1808" cy="127"/>
            </a:xfrm>
            <a:prstGeom prst="rect">
              <a:avLst/>
            </a:prstGeom>
            <a:solidFill>
              <a:srgbClr val="666600"/>
            </a:solidFill>
            <a:ln w="9525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075" name="Rectangle 3"/>
            <p:cNvSpPr>
              <a:spLocks/>
            </p:cNvSpPr>
            <p:nvPr/>
          </p:nvSpPr>
          <p:spPr bwMode="auto">
            <a:xfrm>
              <a:off x="1808" y="0"/>
              <a:ext cx="1808" cy="127"/>
            </a:xfrm>
            <a:prstGeom prst="rect">
              <a:avLst/>
            </a:prstGeom>
            <a:solidFill>
              <a:schemeClr val="accent1"/>
            </a:solidFill>
            <a:ln w="9525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076" name="Rectangle 4"/>
            <p:cNvSpPr>
              <a:spLocks/>
            </p:cNvSpPr>
            <p:nvPr/>
          </p:nvSpPr>
          <p:spPr bwMode="auto">
            <a:xfrm>
              <a:off x="3616" y="0"/>
              <a:ext cx="1808" cy="127"/>
            </a:xfrm>
            <a:prstGeom prst="rect">
              <a:avLst/>
            </a:prstGeom>
            <a:solidFill>
              <a:srgbClr val="999900"/>
            </a:solidFill>
            <a:ln w="9525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pic>
        <p:nvPicPr>
          <p:cNvPr id="3078" name="Picture 6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5800" y="1892300"/>
            <a:ext cx="3090863" cy="4548188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3079" name="Rectangle 7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5943600" cy="1441450"/>
          </a:xfrm>
          <a:ln/>
        </p:spPr>
        <p:txBody>
          <a:bodyPr lIns="0" tIns="0" rIns="5078" bIns="0"/>
          <a:lstStyle/>
          <a:p>
            <a:pPr marL="65088"/>
            <a:r>
              <a:rPr lang="en-US" sz="3200" b="0">
                <a:effectLst>
                  <a:outerShdw blurRad="38100" dist="38100" dir="2700000" algn="tl">
                    <a:srgbClr val="C0C0C0"/>
                  </a:outerShdw>
                </a:effectLst>
              </a:rPr>
              <a:t>Sathya Sai Organization of the USA</a:t>
            </a:r>
            <a:br>
              <a:rPr lang="en-US" sz="3200" b="0">
                <a:effectLst>
                  <a:outerShdw blurRad="38100" dist="38100" dir="2700000" algn="tl">
                    <a:srgbClr val="C0C0C0"/>
                  </a:outerShdw>
                </a:effectLst>
                <a:ea typeface="ヒラギノ角ゴ ProN W3" charset="0"/>
                <a:cs typeface="ヒラギノ角ゴ ProN W3" charset="0"/>
              </a:rPr>
            </a:br>
            <a:r>
              <a:rPr lang="en-US" sz="1800" b="0">
                <a:effectLst>
                  <a:outerShdw blurRad="38100" dist="38100" dir="2700000" algn="tl">
                    <a:srgbClr val="C0C0C0"/>
                  </a:outerShdw>
                </a:effectLst>
              </a:rPr>
              <a:t>Region 3 – Southeast</a:t>
            </a:r>
            <a:endParaRPr lang="en-US" sz="1800" b="0">
              <a:effectLst>
                <a:outerShdw blurRad="38100" dist="38100" dir="2700000" algn="tl">
                  <a:srgbClr val="C0C0C0"/>
                </a:outerShdw>
              </a:effectLst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3080" name="Rectangle 8"/>
          <p:cNvSpPr>
            <a:spLocks/>
          </p:cNvSpPr>
          <p:nvPr/>
        </p:nvSpPr>
        <p:spPr bwMode="auto">
          <a:xfrm>
            <a:off x="5564188" y="3429000"/>
            <a:ext cx="3314700" cy="1473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/>
            <a:r>
              <a:rPr lang="en-US" sz="4800">
                <a:solidFill>
                  <a:srgbClr val="99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 Bold" charset="0"/>
                <a:ea typeface="Verdana Bold" charset="0"/>
                <a:cs typeface="Verdana Bold" charset="0"/>
                <a:sym typeface="Verdana Bold" charset="0"/>
              </a:rPr>
              <a:t>Officer Selection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7477125" y="6248400"/>
            <a:ext cx="276225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fld id="{9B2114DC-2823-4CBF-95F2-17C070F87AAA}" type="slidenum">
              <a:rPr lang="en-US" sz="10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pPr algn="ctr"/>
              <a:t>1</a:t>
            </a:fld>
            <a:endParaRPr lang="en-US" sz="1000">
              <a:solidFill>
                <a:schemeClr val="tx1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4AA2-F3BE-4B21-935D-979D8DE2E409}" type="slidenum">
              <a:rPr lang="en-US"/>
              <a:pPr/>
              <a:t>10</a:t>
            </a:fld>
            <a:endParaRPr lang="en-US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8200" y="279400"/>
            <a:ext cx="1155700" cy="1176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25602" name="Rectangle 2"/>
          <p:cNvSpPr>
            <a:spLocks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rgbClr val="6666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>
            <a:off x="457200" y="1447800"/>
            <a:ext cx="8077200" cy="1588"/>
          </a:xfrm>
          <a:prstGeom prst="line">
            <a:avLst/>
          </a:prstGeom>
          <a:noFill/>
          <a:ln w="19050" cap="flat">
            <a:solidFill>
              <a:srgbClr val="99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04" name="Rectangle 4"/>
          <p:cNvSpPr>
            <a:spLocks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rgbClr val="CCCC66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05" name="Rectangle 5"/>
          <p:cNvSpPr>
            <a:spLocks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rgbClr val="9999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66700"/>
            <a:ext cx="8229600" cy="1066800"/>
          </a:xfrm>
          <a:ln/>
        </p:spPr>
        <p:txBody>
          <a:bodyPr lIns="0" tIns="0" rIns="5078" bIns="0"/>
          <a:lstStyle/>
          <a:p>
            <a:pPr marL="65088"/>
            <a:r>
              <a:rPr lang="en-US" sz="3600"/>
              <a:t>Officer Roles:</a:t>
            </a:r>
            <a:br>
              <a:rPr lang="en-US" sz="3600"/>
            </a:br>
            <a:r>
              <a:rPr lang="en-US" sz="3600"/>
              <a:t>Money</a:t>
            </a:r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562100"/>
            <a:ext cx="8229600" cy="5384800"/>
          </a:xfrm>
          <a:ln/>
        </p:spPr>
        <p:txBody>
          <a:bodyPr lIns="0" tIns="0" rIns="5078" bIns="0"/>
          <a:lstStyle/>
          <a:p>
            <a:pPr marL="65088" indent="0">
              <a:lnSpc>
                <a:spcPct val="80000"/>
              </a:lnSpc>
              <a:buNone/>
            </a:pPr>
            <a:endParaRPr lang="en-US" sz="1800" dirty="0">
              <a:latin typeface="Arial" charset="0"/>
              <a:sym typeface="Arial" charset="0"/>
            </a:endParaRPr>
          </a:p>
          <a:p>
            <a:pPr marL="407988">
              <a:lnSpc>
                <a:spcPct val="80000"/>
              </a:lnSpc>
            </a:pPr>
            <a:r>
              <a:rPr lang="en-US" sz="2400" dirty="0">
                <a:latin typeface="Arial" charset="0"/>
                <a:cs typeface="Arial" charset="0"/>
                <a:sym typeface="Arial" charset="0"/>
              </a:rPr>
              <a:t>Under </a:t>
            </a:r>
            <a:r>
              <a:rPr lang="en-US" sz="2400" u="sng" dirty="0">
                <a:latin typeface="Arial" charset="0"/>
                <a:cs typeface="Arial" charset="0"/>
                <a:sym typeface="Arial" charset="0"/>
              </a:rPr>
              <a:t>NO</a:t>
            </a:r>
            <a:r>
              <a:rPr lang="en-US" sz="2400" dirty="0">
                <a:latin typeface="Arial" charset="0"/>
                <a:cs typeface="Arial" charset="0"/>
                <a:sym typeface="Arial" charset="0"/>
              </a:rPr>
              <a:t> Circumstances are funds to be solicited </a:t>
            </a:r>
            <a:endParaRPr lang="en-US" sz="2400" dirty="0">
              <a:latin typeface="Arial" charset="0"/>
              <a:sym typeface="Arial" charset="0"/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7477125" y="6248400"/>
            <a:ext cx="276225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fld id="{CB28729B-A314-4184-AECE-6ED4FC8D9018}" type="slidenum">
              <a:rPr lang="en-US" sz="10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pPr algn="ctr"/>
              <a:t>10</a:t>
            </a:fld>
            <a:endParaRPr lang="en-US" sz="1000">
              <a:solidFill>
                <a:schemeClr val="tx1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9DCF0-DC4E-49C5-88E0-93EFB05ACB77}" type="slidenum">
              <a:rPr lang="en-US"/>
              <a:pPr/>
              <a:t>11</a:t>
            </a:fld>
            <a:endParaRPr lang="en-US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8200" y="279400"/>
            <a:ext cx="1155700" cy="1176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28674" name="Rectangle 2"/>
          <p:cNvSpPr>
            <a:spLocks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rgbClr val="6666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>
            <a:off x="457200" y="1447800"/>
            <a:ext cx="8077200" cy="1588"/>
          </a:xfrm>
          <a:prstGeom prst="line">
            <a:avLst/>
          </a:prstGeom>
          <a:noFill/>
          <a:ln w="19050" cap="flat">
            <a:solidFill>
              <a:srgbClr val="99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76" name="Rectangle 4"/>
          <p:cNvSpPr>
            <a:spLocks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rgbClr val="CCCC66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77" name="Rectangle 5"/>
          <p:cNvSpPr>
            <a:spLocks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rgbClr val="9999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0" tIns="0" rIns="5078" bIns="0"/>
          <a:lstStyle/>
          <a:p>
            <a:pPr marL="65088"/>
            <a:r>
              <a:rPr lang="en-US" sz="3600"/>
              <a:t>Officer Roles:  Travel</a:t>
            </a:r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1435100"/>
            <a:ext cx="8229600" cy="5029200"/>
          </a:xfrm>
          <a:ln/>
        </p:spPr>
        <p:txBody>
          <a:bodyPr lIns="0" tIns="0" rIns="5078" bIns="0"/>
          <a:lstStyle/>
          <a:p>
            <a:pPr marL="407988"/>
            <a:r>
              <a:rPr lang="en-US" sz="2400"/>
              <a:t>If going away for extended period, notify regional officer and make provision for coverage</a:t>
            </a:r>
          </a:p>
          <a:p>
            <a:pPr marL="407988"/>
            <a:r>
              <a:rPr lang="en-US" sz="2400"/>
              <a:t>Do not become an officer if you are away more than 6-8 weeks out of the year</a:t>
            </a:r>
          </a:p>
          <a:p>
            <a:pPr marL="928688" lvl="2"/>
            <a:r>
              <a:rPr lang="en-US"/>
              <a:t>Have to lead by example</a:t>
            </a:r>
          </a:p>
          <a:p>
            <a:pPr marL="928688" lvl="2"/>
            <a:r>
              <a:rPr lang="en-US"/>
              <a:t>Attendance is one of most important requirements to be an officer</a:t>
            </a:r>
          </a:p>
          <a:p>
            <a:pPr marL="928688" lvl="2"/>
            <a:r>
              <a:rPr lang="en-US"/>
              <a:t>Should not be running center from phone or internet</a:t>
            </a:r>
          </a:p>
          <a:p>
            <a:pPr marL="928688" lvl="2"/>
            <a:r>
              <a:rPr lang="en-US"/>
              <a:t>Not fair to center; not fair to members; not fair to Swami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C9812-C7D2-4158-B55C-12AEA8E02ECA}" type="slidenum">
              <a:rPr lang="en-US"/>
              <a:pPr/>
              <a:t>12</a:t>
            </a:fld>
            <a:endParaRPr lang="en-US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8200" y="279400"/>
            <a:ext cx="1155700" cy="1176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31746" name="Rectangle 2"/>
          <p:cNvSpPr>
            <a:spLocks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rgbClr val="6666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47" name="Line 3"/>
          <p:cNvSpPr>
            <a:spLocks noChangeShapeType="1"/>
          </p:cNvSpPr>
          <p:nvPr/>
        </p:nvSpPr>
        <p:spPr bwMode="auto">
          <a:xfrm>
            <a:off x="457200" y="1447800"/>
            <a:ext cx="8077200" cy="1588"/>
          </a:xfrm>
          <a:prstGeom prst="line">
            <a:avLst/>
          </a:prstGeom>
          <a:noFill/>
          <a:ln w="19050" cap="flat">
            <a:solidFill>
              <a:srgbClr val="99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48" name="Rectangle 4"/>
          <p:cNvSpPr>
            <a:spLocks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rgbClr val="CCCC66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49" name="Rectangle 5"/>
          <p:cNvSpPr>
            <a:spLocks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rgbClr val="9999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0" tIns="0" rIns="5078" bIns="0"/>
          <a:lstStyle/>
          <a:p>
            <a:pPr marL="65088"/>
            <a:r>
              <a:rPr lang="en-US" sz="3600"/>
              <a:t>Officer Roles: Rumors</a:t>
            </a:r>
            <a:br>
              <a:rPr lang="en-US" sz="3600"/>
            </a:br>
            <a:endParaRPr lang="en-US" sz="360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1333500"/>
            <a:ext cx="8229600" cy="5422900"/>
          </a:xfrm>
          <a:ln/>
        </p:spPr>
        <p:txBody>
          <a:bodyPr lIns="0" tIns="0" rIns="5078" bIns="0"/>
          <a:lstStyle/>
          <a:p>
            <a:pPr marL="407988"/>
            <a:endParaRPr lang="en-US" sz="2400">
              <a:latin typeface="Arial" charset="0"/>
              <a:sym typeface="Arial" charset="0"/>
            </a:endParaRPr>
          </a:p>
          <a:p>
            <a:pPr marL="407988"/>
            <a:r>
              <a:rPr lang="en-US" sz="2400">
                <a:latin typeface="Arial" charset="0"/>
                <a:cs typeface="Arial" charset="0"/>
                <a:sym typeface="Arial" charset="0"/>
              </a:rPr>
              <a:t>Do not forward or propagate unless from official source: </a:t>
            </a:r>
            <a:endParaRPr lang="en-US" sz="2400">
              <a:latin typeface="Arial" charset="0"/>
              <a:sym typeface="Arial" charset="0"/>
            </a:endParaRPr>
          </a:p>
          <a:p>
            <a:pPr marL="757238" lvl="1"/>
            <a:r>
              <a:rPr lang="en-US" sz="1800">
                <a:latin typeface="Arial" charset="0"/>
                <a:cs typeface="Arial" charset="0"/>
                <a:sym typeface="Arial" charset="0"/>
              </a:rPr>
              <a:t>Official Organizational Announcements</a:t>
            </a:r>
            <a:endParaRPr lang="en-US" sz="1800">
              <a:latin typeface="Arial" charset="0"/>
              <a:sym typeface="Arial" charset="0"/>
            </a:endParaRPr>
          </a:p>
          <a:p>
            <a:pPr marL="757238" lvl="1"/>
            <a:r>
              <a:rPr lang="en-US" sz="1800">
                <a:latin typeface="Arial" charset="0"/>
                <a:cs typeface="Arial" charset="0"/>
                <a:sym typeface="Arial" charset="0"/>
              </a:rPr>
              <a:t>Official Organizational Website</a:t>
            </a:r>
            <a:endParaRPr lang="en-US" sz="1800">
              <a:latin typeface="Arial" charset="0"/>
              <a:sym typeface="Arial" charset="0"/>
            </a:endParaRPr>
          </a:p>
          <a:p>
            <a:pPr marL="757238" lvl="1"/>
            <a:r>
              <a:rPr lang="en-US" sz="1800">
                <a:latin typeface="Arial" charset="0"/>
                <a:cs typeface="Arial" charset="0"/>
                <a:sym typeface="Arial" charset="0"/>
              </a:rPr>
              <a:t>USA newsletter</a:t>
            </a:r>
            <a:endParaRPr lang="en-US" sz="1800">
              <a:latin typeface="Arial" charset="0"/>
              <a:sym typeface="Arial" charset="0"/>
            </a:endParaRPr>
          </a:p>
          <a:p>
            <a:pPr marL="757238" lvl="1"/>
            <a:r>
              <a:rPr lang="en-US" sz="1800">
                <a:latin typeface="Arial" charset="0"/>
                <a:cs typeface="Arial" charset="0"/>
                <a:sym typeface="Arial" charset="0"/>
              </a:rPr>
              <a:t>Sanathana Sarathi </a:t>
            </a:r>
            <a:endParaRPr lang="en-US" sz="1800">
              <a:latin typeface="Arial" charset="0"/>
              <a:sym typeface="Arial" charset="0"/>
            </a:endParaRPr>
          </a:p>
          <a:p>
            <a:pPr marL="757238" lvl="1"/>
            <a:r>
              <a:rPr lang="en-US" sz="1800">
                <a:latin typeface="Arial" charset="0"/>
                <a:cs typeface="Arial" charset="0"/>
                <a:sym typeface="Arial" charset="0"/>
              </a:rPr>
              <a:t>Inner voices/visions/directives/dreams are personal and to be shared with family and friends, not propagated via center channels</a:t>
            </a:r>
            <a:endParaRPr lang="en-US" sz="1800">
              <a:latin typeface="Arial" charset="0"/>
              <a:sym typeface="Arial" charset="0"/>
            </a:endParaRP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7477125" y="6248400"/>
            <a:ext cx="276225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fld id="{8643E92E-E85F-44D2-A494-B0E649E8C1CD}" type="slidenum">
              <a:rPr lang="en-US" sz="10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pPr algn="ctr"/>
              <a:t>12</a:t>
            </a:fld>
            <a:endParaRPr lang="en-US" sz="1000">
              <a:solidFill>
                <a:schemeClr val="tx1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E594A-F340-4088-B840-0E9E389B5C18}" type="slidenum">
              <a:rPr lang="en-US"/>
              <a:pPr/>
              <a:t>13</a:t>
            </a:fld>
            <a:endParaRPr lang="en-US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8200" y="279400"/>
            <a:ext cx="1155700" cy="1176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35842" name="Rectangle 2"/>
          <p:cNvSpPr>
            <a:spLocks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rgbClr val="6666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457200" y="1447800"/>
            <a:ext cx="8077200" cy="1588"/>
          </a:xfrm>
          <a:prstGeom prst="line">
            <a:avLst/>
          </a:prstGeom>
          <a:noFill/>
          <a:ln w="19050" cap="flat">
            <a:solidFill>
              <a:srgbClr val="99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44" name="Rectangle 4"/>
          <p:cNvSpPr>
            <a:spLocks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rgbClr val="CCCC66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45" name="Rectangle 5"/>
          <p:cNvSpPr>
            <a:spLocks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rgbClr val="9999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0" tIns="0" rIns="5078" bIns="0"/>
          <a:lstStyle/>
          <a:p>
            <a:pPr marL="65088"/>
            <a:r>
              <a:rPr lang="en-US" sz="3600"/>
              <a:t>President Responsibilities</a:t>
            </a:r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60400" y="1600200"/>
            <a:ext cx="8229600" cy="5168900"/>
          </a:xfrm>
          <a:ln/>
        </p:spPr>
        <p:txBody>
          <a:bodyPr lIns="0" tIns="0" rIns="5078" bIns="0"/>
          <a:lstStyle/>
          <a:p>
            <a:pPr marL="407988">
              <a:lnSpc>
                <a:spcPct val="80000"/>
              </a:lnSpc>
            </a:pPr>
            <a:r>
              <a:rPr lang="en-US" sz="2400" u="sng"/>
              <a:t>All</a:t>
            </a:r>
            <a:r>
              <a:rPr lang="en-US" sz="2400"/>
              <a:t> decisions regarding center ultimately his/her responsibility</a:t>
            </a:r>
          </a:p>
          <a:p>
            <a:pPr marL="407988">
              <a:lnSpc>
                <a:spcPct val="80000"/>
              </a:lnSpc>
            </a:pPr>
            <a:r>
              <a:rPr lang="en-US" sz="2400"/>
              <a:t>Ensure center compliance with guidelines </a:t>
            </a:r>
          </a:p>
          <a:p>
            <a:pPr marL="407988">
              <a:lnSpc>
                <a:spcPct val="80000"/>
              </a:lnSpc>
            </a:pPr>
            <a:r>
              <a:rPr lang="en-US" sz="2400"/>
              <a:t>Ensure officers are fulfilling roles</a:t>
            </a:r>
          </a:p>
          <a:p>
            <a:pPr marL="407988">
              <a:lnSpc>
                <a:spcPct val="80000"/>
              </a:lnSpc>
            </a:pPr>
            <a:r>
              <a:rPr lang="en-US" sz="2400"/>
              <a:t>Hold formal officer meetings regularly</a:t>
            </a:r>
          </a:p>
          <a:p>
            <a:pPr marL="407988">
              <a:lnSpc>
                <a:spcPct val="80000"/>
              </a:lnSpc>
            </a:pPr>
            <a:r>
              <a:rPr lang="en-US" sz="2400"/>
              <a:t>Solicit member input and feedback formally</a:t>
            </a:r>
          </a:p>
          <a:p>
            <a:pPr marL="407988">
              <a:lnSpc>
                <a:spcPct val="80000"/>
              </a:lnSpc>
            </a:pPr>
            <a:r>
              <a:rPr lang="en-US" sz="2400"/>
              <a:t>Communicate messages to and from regional president in </a:t>
            </a:r>
            <a:r>
              <a:rPr lang="en-US" sz="2400" u="sng"/>
              <a:t>timely</a:t>
            </a:r>
            <a:r>
              <a:rPr lang="en-US" sz="2400"/>
              <a:t> fashion</a:t>
            </a:r>
          </a:p>
          <a:p>
            <a:pPr marL="407988">
              <a:lnSpc>
                <a:spcPct val="80000"/>
              </a:lnSpc>
            </a:pPr>
            <a:r>
              <a:rPr lang="en-US" sz="2400"/>
              <a:t>Ensure </a:t>
            </a:r>
            <a:r>
              <a:rPr lang="en-US" sz="2400" u="sng"/>
              <a:t>center representation in regional calls, meetings, conferences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7D20B-C7EE-4F5C-A919-88B606F4B6DA}" type="slidenum">
              <a:rPr lang="en-US"/>
              <a:pPr/>
              <a:t>14</a:t>
            </a:fld>
            <a:endParaRPr lang="en-US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8200" y="279400"/>
            <a:ext cx="1155700" cy="1176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36866" name="Rectangle 2"/>
          <p:cNvSpPr>
            <a:spLocks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rgbClr val="6666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6867" name="Line 3"/>
          <p:cNvSpPr>
            <a:spLocks noChangeShapeType="1"/>
          </p:cNvSpPr>
          <p:nvPr/>
        </p:nvSpPr>
        <p:spPr bwMode="auto">
          <a:xfrm>
            <a:off x="457200" y="1447800"/>
            <a:ext cx="8077200" cy="1588"/>
          </a:xfrm>
          <a:prstGeom prst="line">
            <a:avLst/>
          </a:prstGeom>
          <a:noFill/>
          <a:ln w="19050" cap="flat">
            <a:solidFill>
              <a:srgbClr val="99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6868" name="Rectangle 4"/>
          <p:cNvSpPr>
            <a:spLocks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rgbClr val="CCCC66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6869" name="Rectangle 5"/>
          <p:cNvSpPr>
            <a:spLocks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rgbClr val="9999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0" tIns="0" rIns="5078" bIns="0"/>
          <a:lstStyle/>
          <a:p>
            <a:pPr marL="65088"/>
            <a:r>
              <a:rPr lang="en-US" sz="3600"/>
              <a:t>Vice-President</a:t>
            </a:r>
            <a:br>
              <a:rPr lang="en-US" sz="3600"/>
            </a:br>
            <a:r>
              <a:rPr lang="en-US" sz="3600"/>
              <a:t>Responsibilities</a:t>
            </a: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35000" y="1600200"/>
            <a:ext cx="7734300" cy="4826000"/>
          </a:xfrm>
          <a:ln/>
        </p:spPr>
        <p:txBody>
          <a:bodyPr lIns="0" tIns="0" rIns="5078" bIns="0"/>
          <a:lstStyle/>
          <a:p>
            <a:pPr marL="407988">
              <a:lnSpc>
                <a:spcPct val="80000"/>
              </a:lnSpc>
            </a:pPr>
            <a:r>
              <a:rPr lang="en-US" sz="2400"/>
              <a:t>Assist Center President as requested</a:t>
            </a:r>
          </a:p>
          <a:p>
            <a:pPr marL="407988">
              <a:lnSpc>
                <a:spcPct val="80000"/>
              </a:lnSpc>
            </a:pPr>
            <a:r>
              <a:rPr lang="en-US" sz="2400"/>
              <a:t>Assist Regional Vice President as requested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0ED21-D60F-4EC4-A1E2-989819247695}" type="slidenum">
              <a:rPr lang="en-US"/>
              <a:pPr/>
              <a:t>15</a:t>
            </a:fld>
            <a:endParaRPr lang="en-US"/>
          </a:p>
        </p:txBody>
      </p:sp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8200" y="279400"/>
            <a:ext cx="1155700" cy="1176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37890" name="Rectangle 2"/>
          <p:cNvSpPr>
            <a:spLocks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rgbClr val="6666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7891" name="Line 3"/>
          <p:cNvSpPr>
            <a:spLocks noChangeShapeType="1"/>
          </p:cNvSpPr>
          <p:nvPr/>
        </p:nvSpPr>
        <p:spPr bwMode="auto">
          <a:xfrm>
            <a:off x="457200" y="1447800"/>
            <a:ext cx="8077200" cy="1588"/>
          </a:xfrm>
          <a:prstGeom prst="line">
            <a:avLst/>
          </a:prstGeom>
          <a:noFill/>
          <a:ln w="19050" cap="flat">
            <a:solidFill>
              <a:srgbClr val="99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7892" name="Rectangle 4"/>
          <p:cNvSpPr>
            <a:spLocks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rgbClr val="CCCC66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7893" name="Rectangle 5"/>
          <p:cNvSpPr>
            <a:spLocks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rgbClr val="9999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0" tIns="0" rIns="5078" bIns="0"/>
          <a:lstStyle/>
          <a:p>
            <a:pPr marL="65088"/>
            <a:r>
              <a:rPr lang="en-US" sz="3600"/>
              <a:t>Devotional Coordinator</a:t>
            </a:r>
            <a:br>
              <a:rPr lang="en-US" sz="3600"/>
            </a:br>
            <a:r>
              <a:rPr lang="en-US" sz="3600"/>
              <a:t>Responsibilities</a:t>
            </a:r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5168900"/>
          </a:xfrm>
          <a:ln/>
        </p:spPr>
        <p:txBody>
          <a:bodyPr lIns="0" tIns="0" rIns="5078" bIns="0"/>
          <a:lstStyle/>
          <a:p>
            <a:pPr marL="407988">
              <a:lnSpc>
                <a:spcPct val="80000"/>
              </a:lnSpc>
            </a:pPr>
            <a:r>
              <a:rPr lang="en-US" sz="2400" dirty="0"/>
              <a:t>Design and Implementation of devotional program</a:t>
            </a:r>
          </a:p>
          <a:p>
            <a:pPr marL="808038" lvl="1">
              <a:lnSpc>
                <a:spcPct val="80000"/>
              </a:lnSpc>
            </a:pPr>
            <a:r>
              <a:rPr lang="en-US" dirty="0"/>
              <a:t>Simple Altar</a:t>
            </a:r>
          </a:p>
          <a:p>
            <a:pPr marL="808038" lvl="1">
              <a:lnSpc>
                <a:spcPct val="80000"/>
              </a:lnSpc>
            </a:pPr>
            <a:r>
              <a:rPr lang="en-US" dirty="0"/>
              <a:t>Audio/Video System</a:t>
            </a:r>
          </a:p>
          <a:p>
            <a:pPr marL="808038" lvl="1">
              <a:lnSpc>
                <a:spcPct val="80000"/>
              </a:lnSpc>
            </a:pPr>
            <a:r>
              <a:rPr lang="en-US" dirty="0"/>
              <a:t>Program content, length, sequence</a:t>
            </a:r>
          </a:p>
          <a:p>
            <a:pPr marL="808038" lvl="1">
              <a:lnSpc>
                <a:spcPct val="80000"/>
              </a:lnSpc>
            </a:pPr>
            <a:r>
              <a:rPr lang="en-US" dirty="0"/>
              <a:t>Song and Singer selection method</a:t>
            </a:r>
          </a:p>
          <a:p>
            <a:pPr marL="808038" lvl="1">
              <a:lnSpc>
                <a:spcPct val="80000"/>
              </a:lnSpc>
            </a:pPr>
            <a:r>
              <a:rPr lang="en-US" dirty="0"/>
              <a:t>Study Circle</a:t>
            </a:r>
          </a:p>
          <a:p>
            <a:pPr marL="1208088" lvl="2">
              <a:lnSpc>
                <a:spcPct val="80000"/>
              </a:lnSpc>
            </a:pPr>
            <a:r>
              <a:rPr lang="en-US" sz="2400" dirty="0"/>
              <a:t>Choosing topics, facilitator, presenters</a:t>
            </a:r>
          </a:p>
          <a:p>
            <a:pPr marL="808038" lvl="1">
              <a:lnSpc>
                <a:spcPct val="80000"/>
              </a:lnSpc>
            </a:pPr>
            <a:r>
              <a:rPr lang="en-US" dirty="0"/>
              <a:t>Special Programs</a:t>
            </a:r>
          </a:p>
          <a:p>
            <a:pPr marL="808038" lvl="1">
              <a:lnSpc>
                <a:spcPct val="80000"/>
              </a:lnSpc>
            </a:pPr>
            <a:r>
              <a:rPr lang="en-US" dirty="0"/>
              <a:t>Bookstore</a:t>
            </a:r>
          </a:p>
          <a:p>
            <a:pPr marL="808038" lvl="1">
              <a:lnSpc>
                <a:spcPct val="80000"/>
              </a:lnSpc>
            </a:pPr>
            <a:r>
              <a:rPr lang="en-US" dirty="0">
                <a:latin typeface="Verdana Bold Italic" charset="0"/>
                <a:ea typeface="Verdana Bold Italic" charset="0"/>
                <a:cs typeface="Verdana Bold Italic" charset="0"/>
                <a:sym typeface="Verdana Bold Italic" charset="0"/>
              </a:rPr>
              <a:t>Keeping in contact with regional devotional coordinator</a:t>
            </a:r>
            <a:endParaRPr lang="en-US" dirty="0">
              <a:latin typeface="Verdana Bold Italic" charset="0"/>
              <a:ea typeface="ヒラギノ角ゴ ProN W6" charset="0"/>
              <a:cs typeface="ヒラギノ角ゴ ProN W6" charset="0"/>
              <a:sym typeface="Verdana Bold Italic" charset="0"/>
            </a:endParaRPr>
          </a:p>
          <a:p>
            <a:pPr marL="407988">
              <a:lnSpc>
                <a:spcPct val="80000"/>
              </a:lnSpc>
            </a:pPr>
            <a:r>
              <a:rPr lang="en-US" sz="2400" dirty="0"/>
              <a:t>May delegate as long as ultimately responsible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CF8FD-2460-481C-8768-53C35D78987D}" type="slidenum">
              <a:rPr lang="en-US"/>
              <a:pPr/>
              <a:t>16</a:t>
            </a:fld>
            <a:endParaRPr lang="en-US"/>
          </a:p>
        </p:txBody>
      </p:sp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8200" y="279400"/>
            <a:ext cx="1155700" cy="1176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38914" name="Rectangle 2"/>
          <p:cNvSpPr>
            <a:spLocks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rgbClr val="6666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457200" y="1447800"/>
            <a:ext cx="8077200" cy="1588"/>
          </a:xfrm>
          <a:prstGeom prst="line">
            <a:avLst/>
          </a:prstGeom>
          <a:noFill/>
          <a:ln w="19050" cap="flat">
            <a:solidFill>
              <a:srgbClr val="99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8916" name="Rectangle 4"/>
          <p:cNvSpPr>
            <a:spLocks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rgbClr val="CCCC66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8917" name="Rectangle 5"/>
          <p:cNvSpPr>
            <a:spLocks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rgbClr val="9999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0" tIns="0" rIns="5078" bIns="0"/>
          <a:lstStyle/>
          <a:p>
            <a:pPr marL="65088"/>
            <a:r>
              <a:rPr lang="en-US" sz="3600"/>
              <a:t>Service Coordinator</a:t>
            </a:r>
            <a:br>
              <a:rPr lang="en-US" sz="3600"/>
            </a:br>
            <a:r>
              <a:rPr lang="en-US" sz="3600"/>
              <a:t>Responsibilities</a:t>
            </a:r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ln/>
        </p:spPr>
        <p:txBody>
          <a:bodyPr lIns="0" tIns="0" rIns="5078" bIns="0"/>
          <a:lstStyle/>
          <a:p>
            <a:pPr marL="407988">
              <a:lnSpc>
                <a:spcPct val="80000"/>
              </a:lnSpc>
            </a:pPr>
            <a:r>
              <a:rPr lang="en-US" sz="2400"/>
              <a:t>Design and Implementation of all service activities</a:t>
            </a:r>
          </a:p>
          <a:p>
            <a:pPr marL="808038" lvl="1">
              <a:lnSpc>
                <a:spcPct val="80000"/>
              </a:lnSpc>
            </a:pPr>
            <a:r>
              <a:rPr lang="en-US"/>
              <a:t>Finding and researching projects</a:t>
            </a:r>
          </a:p>
          <a:p>
            <a:pPr marL="808038" lvl="1">
              <a:lnSpc>
                <a:spcPct val="80000"/>
              </a:lnSpc>
            </a:pPr>
            <a:r>
              <a:rPr lang="en-US"/>
              <a:t>Notifying and reminding members for upcoming projects</a:t>
            </a:r>
          </a:p>
          <a:p>
            <a:pPr marL="808038" lvl="1">
              <a:lnSpc>
                <a:spcPct val="80000"/>
              </a:lnSpc>
            </a:pPr>
            <a:r>
              <a:rPr lang="en-US"/>
              <a:t>Soliciting member input regarding new and existing projects</a:t>
            </a:r>
          </a:p>
          <a:p>
            <a:pPr marL="808038" lvl="1">
              <a:lnSpc>
                <a:spcPct val="80000"/>
              </a:lnSpc>
            </a:pPr>
            <a:r>
              <a:rPr lang="en-US"/>
              <a:t>Choosing a variety of projects so at least something is available for involvement by various members (children, elderly, students, disabled)</a:t>
            </a:r>
          </a:p>
          <a:p>
            <a:pPr marL="808038" lvl="1">
              <a:lnSpc>
                <a:spcPct val="80000"/>
              </a:lnSpc>
            </a:pPr>
            <a:r>
              <a:rPr lang="en-US">
                <a:latin typeface="Verdana Bold Italic" charset="0"/>
                <a:ea typeface="Verdana Bold Italic" charset="0"/>
                <a:cs typeface="Verdana Bold Italic" charset="0"/>
                <a:sym typeface="Verdana Bold Italic" charset="0"/>
              </a:rPr>
              <a:t>Staying in regular contact with regional service coordinator</a:t>
            </a:r>
            <a:endParaRPr lang="en-US">
              <a:latin typeface="Verdana Bold Italic" charset="0"/>
              <a:ea typeface="ヒラギノ角ゴ ProN W6" charset="0"/>
              <a:cs typeface="ヒラギノ角ゴ ProN W6" charset="0"/>
              <a:sym typeface="Verdana Bold Italic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2ABAA-DE05-4C0A-80B8-E597C89693C0}" type="slidenum">
              <a:rPr lang="en-US"/>
              <a:pPr/>
              <a:t>17</a:t>
            </a:fld>
            <a:endParaRPr lang="en-US"/>
          </a:p>
        </p:txBody>
      </p:sp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8200" y="279400"/>
            <a:ext cx="1155700" cy="1176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39938" name="Rectangle 2"/>
          <p:cNvSpPr>
            <a:spLocks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rgbClr val="6666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>
            <a:off x="457200" y="1447800"/>
            <a:ext cx="8077200" cy="1588"/>
          </a:xfrm>
          <a:prstGeom prst="line">
            <a:avLst/>
          </a:prstGeom>
          <a:noFill/>
          <a:ln w="19050" cap="flat">
            <a:solidFill>
              <a:srgbClr val="99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40" name="Rectangle 4"/>
          <p:cNvSpPr>
            <a:spLocks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rgbClr val="CCCC66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41" name="Rectangle 5"/>
          <p:cNvSpPr>
            <a:spLocks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rgbClr val="9999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0" tIns="0" rIns="5078" bIns="0"/>
          <a:lstStyle/>
          <a:p>
            <a:pPr marL="65088"/>
            <a:r>
              <a:rPr lang="en-US" sz="3600"/>
              <a:t>SSE Coordinator</a:t>
            </a:r>
            <a:br>
              <a:rPr lang="en-US" sz="3600"/>
            </a:br>
            <a:r>
              <a:rPr lang="en-US" sz="3600"/>
              <a:t>Responsibilities</a:t>
            </a:r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5207000"/>
          </a:xfrm>
          <a:ln/>
        </p:spPr>
        <p:txBody>
          <a:bodyPr lIns="0" tIns="0" rIns="5078" bIns="0"/>
          <a:lstStyle/>
          <a:p>
            <a:pPr marL="407988">
              <a:lnSpc>
                <a:spcPct val="80000"/>
              </a:lnSpc>
            </a:pPr>
            <a:r>
              <a:rPr lang="en-US" sz="2400"/>
              <a:t>Design and Implementation of all SSE activities</a:t>
            </a:r>
          </a:p>
          <a:p>
            <a:pPr marL="808038" lvl="1">
              <a:lnSpc>
                <a:spcPct val="80000"/>
              </a:lnSpc>
            </a:pPr>
            <a:endParaRPr lang="en-US"/>
          </a:p>
          <a:p>
            <a:pPr marL="808038" lvl="1">
              <a:lnSpc>
                <a:spcPct val="80000"/>
              </a:lnSpc>
            </a:pPr>
            <a:r>
              <a:rPr lang="en-US"/>
              <a:t>Discuss with center president optimal time and place for classes</a:t>
            </a:r>
          </a:p>
          <a:p>
            <a:pPr marL="808038" lvl="1">
              <a:lnSpc>
                <a:spcPct val="80000"/>
              </a:lnSpc>
            </a:pPr>
            <a:r>
              <a:rPr lang="en-US"/>
              <a:t>Ensure adequate teachers are certified for center</a:t>
            </a:r>
          </a:p>
          <a:p>
            <a:pPr marL="808038" lvl="1">
              <a:lnSpc>
                <a:spcPct val="80000"/>
              </a:lnSpc>
            </a:pPr>
            <a:r>
              <a:rPr lang="en-US"/>
              <a:t>Set curriculum and supervise lesson plans</a:t>
            </a:r>
          </a:p>
          <a:p>
            <a:pPr marL="808038" lvl="1">
              <a:lnSpc>
                <a:spcPct val="80000"/>
              </a:lnSpc>
            </a:pPr>
            <a:r>
              <a:rPr lang="en-US"/>
              <a:t>Collaborate with president to maximize parental participation</a:t>
            </a:r>
          </a:p>
          <a:p>
            <a:pPr marL="808038" lvl="1">
              <a:lnSpc>
                <a:spcPct val="80000"/>
              </a:lnSpc>
            </a:pPr>
            <a:r>
              <a:rPr lang="en-US"/>
              <a:t>Collaborate with devotional coordinator for children participation in devotional programs </a:t>
            </a:r>
          </a:p>
          <a:p>
            <a:pPr marL="808038" lvl="1">
              <a:lnSpc>
                <a:spcPct val="80000"/>
              </a:lnSpc>
            </a:pPr>
            <a:r>
              <a:rPr lang="en-US">
                <a:latin typeface="Verdana Bold Italic" charset="0"/>
                <a:ea typeface="Verdana Bold Italic" charset="0"/>
                <a:cs typeface="Verdana Bold Italic" charset="0"/>
                <a:sym typeface="Verdana Bold Italic" charset="0"/>
              </a:rPr>
              <a:t>Staying in regular contact with regional SSE coordinator</a:t>
            </a:r>
            <a:endParaRPr lang="en-US">
              <a:latin typeface="Verdana Bold Italic" charset="0"/>
              <a:ea typeface="ヒラギノ角ゴ ProN W6" charset="0"/>
              <a:cs typeface="ヒラギノ角ゴ ProN W6" charset="0"/>
              <a:sym typeface="Verdana Bold Italic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3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87A71-78A8-41F4-A650-3D9642491CFE}" type="slidenum">
              <a:rPr lang="en-US"/>
              <a:pPr/>
              <a:t>18</a:t>
            </a:fld>
            <a:endParaRPr lang="en-US"/>
          </a:p>
        </p:txBody>
      </p:sp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0500" y="5359400"/>
            <a:ext cx="1220788" cy="1244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grpSp>
        <p:nvGrpSpPr>
          <p:cNvPr id="40965" name="Group 5"/>
          <p:cNvGrpSpPr>
            <a:grpSpLocks/>
          </p:cNvGrpSpPr>
          <p:nvPr/>
        </p:nvGrpSpPr>
        <p:grpSpPr bwMode="auto">
          <a:xfrm>
            <a:off x="266700" y="4171950"/>
            <a:ext cx="8610600" cy="201613"/>
            <a:chOff x="0" y="0"/>
            <a:chExt cx="5424" cy="127"/>
          </a:xfrm>
        </p:grpSpPr>
        <p:sp>
          <p:nvSpPr>
            <p:cNvPr id="40962" name="Rectangle 2"/>
            <p:cNvSpPr>
              <a:spLocks/>
            </p:cNvSpPr>
            <p:nvPr/>
          </p:nvSpPr>
          <p:spPr bwMode="auto">
            <a:xfrm>
              <a:off x="0" y="0"/>
              <a:ext cx="1808" cy="127"/>
            </a:xfrm>
            <a:prstGeom prst="rect">
              <a:avLst/>
            </a:prstGeom>
            <a:solidFill>
              <a:srgbClr val="666600"/>
            </a:solidFill>
            <a:ln w="9525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0963" name="Rectangle 3"/>
            <p:cNvSpPr>
              <a:spLocks/>
            </p:cNvSpPr>
            <p:nvPr/>
          </p:nvSpPr>
          <p:spPr bwMode="auto">
            <a:xfrm>
              <a:off x="1808" y="0"/>
              <a:ext cx="1808" cy="127"/>
            </a:xfrm>
            <a:prstGeom prst="rect">
              <a:avLst/>
            </a:prstGeom>
            <a:solidFill>
              <a:schemeClr val="accent1"/>
            </a:solidFill>
            <a:ln w="9525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0964" name="Rectangle 4"/>
            <p:cNvSpPr>
              <a:spLocks/>
            </p:cNvSpPr>
            <p:nvPr/>
          </p:nvSpPr>
          <p:spPr bwMode="auto">
            <a:xfrm>
              <a:off x="3616" y="0"/>
              <a:ext cx="1808" cy="127"/>
            </a:xfrm>
            <a:prstGeom prst="rect">
              <a:avLst/>
            </a:prstGeom>
            <a:solidFill>
              <a:srgbClr val="999900"/>
            </a:solidFill>
            <a:ln w="9525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pic>
        <p:nvPicPr>
          <p:cNvPr id="40966" name="Picture 6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1700" y="1333500"/>
            <a:ext cx="3090863" cy="4548188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7477125" y="6248400"/>
            <a:ext cx="276225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fld id="{19AF178F-568D-4628-8D9C-13046C6579FF}" type="slidenum">
              <a:rPr lang="en-US" sz="10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pPr algn="ctr"/>
              <a:t>18</a:t>
            </a:fld>
            <a:endParaRPr lang="en-US" sz="1000">
              <a:solidFill>
                <a:schemeClr val="tx1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40968" name="Rectangle 8"/>
          <p:cNvSpPr>
            <a:spLocks/>
          </p:cNvSpPr>
          <p:nvPr/>
        </p:nvSpPr>
        <p:spPr bwMode="auto">
          <a:xfrm>
            <a:off x="4953000" y="1790700"/>
            <a:ext cx="3530600" cy="1473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/>
            <a:r>
              <a:rPr lang="en-US" sz="4800">
                <a:solidFill>
                  <a:srgbClr val="99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 Bold" charset="0"/>
                <a:ea typeface="Verdana Bold" charset="0"/>
                <a:cs typeface="Verdana Bold" charset="0"/>
                <a:sym typeface="Verdana Bold" charset="0"/>
              </a:rPr>
              <a:t>Officer Selection</a:t>
            </a:r>
          </a:p>
        </p:txBody>
      </p:sp>
      <p:sp>
        <p:nvSpPr>
          <p:cNvPr id="40969" name="Rectangle 9"/>
          <p:cNvSpPr>
            <a:spLocks/>
          </p:cNvSpPr>
          <p:nvPr/>
        </p:nvSpPr>
        <p:spPr bwMode="auto">
          <a:xfrm>
            <a:off x="4953000" y="533400"/>
            <a:ext cx="3530600" cy="558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/>
            <a:r>
              <a:rPr lang="en-US" sz="3600">
                <a:solidFill>
                  <a:srgbClr val="99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 Bold" charset="0"/>
                <a:ea typeface="Verdana Bold" charset="0"/>
                <a:cs typeface="Verdana Bold" charset="0"/>
                <a:sym typeface="Verdana Bold" charset="0"/>
              </a:rPr>
              <a:t>Part III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6E40C-29F6-46F6-90BE-FCDD42330B17}" type="slidenum">
              <a:rPr lang="en-US"/>
              <a:pPr/>
              <a:t>19</a:t>
            </a:fld>
            <a:endParaRPr lang="en-US"/>
          </a:p>
        </p:txBody>
      </p:sp>
      <p:pic>
        <p:nvPicPr>
          <p:cNvPr id="4403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8200" y="279400"/>
            <a:ext cx="1155700" cy="1176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44034" name="Rectangle 2"/>
          <p:cNvSpPr>
            <a:spLocks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rgbClr val="6666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5" name="Line 3"/>
          <p:cNvSpPr>
            <a:spLocks noChangeShapeType="1"/>
          </p:cNvSpPr>
          <p:nvPr/>
        </p:nvSpPr>
        <p:spPr bwMode="auto">
          <a:xfrm>
            <a:off x="457200" y="1447800"/>
            <a:ext cx="8077200" cy="1588"/>
          </a:xfrm>
          <a:prstGeom prst="line">
            <a:avLst/>
          </a:prstGeom>
          <a:noFill/>
          <a:ln w="19050" cap="flat">
            <a:solidFill>
              <a:srgbClr val="99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6" name="Rectangle 4"/>
          <p:cNvSpPr>
            <a:spLocks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rgbClr val="CCCC66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7" name="Rectangle 5"/>
          <p:cNvSpPr>
            <a:spLocks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rgbClr val="9999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0" tIns="0" rIns="5078" bIns="0"/>
          <a:lstStyle/>
          <a:p>
            <a:pPr marL="65088"/>
            <a:r>
              <a:rPr lang="en-US" sz="3600"/>
              <a:t>Officer Selection</a:t>
            </a:r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1435100"/>
            <a:ext cx="8229600" cy="5257800"/>
          </a:xfrm>
          <a:ln/>
        </p:spPr>
        <p:txBody>
          <a:bodyPr lIns="0" tIns="0" rIns="5078" bIns="0"/>
          <a:lstStyle/>
          <a:p>
            <a:pPr marL="407988"/>
            <a:r>
              <a:rPr lang="en-US" sz="2400"/>
              <a:t>Swami wants Unanimity</a:t>
            </a:r>
          </a:p>
          <a:p>
            <a:pPr marL="757238" lvl="1"/>
            <a:r>
              <a:rPr lang="en-US" sz="1800"/>
              <a:t>Center officer selection is not by appointment from existing officers nor is it by a simple majority of member votes.  </a:t>
            </a:r>
          </a:p>
          <a:p>
            <a:pPr marL="757238" lvl="1"/>
            <a:r>
              <a:rPr lang="en-US" sz="1800"/>
              <a:t>Each members input is critical. Even if one is unhappy Swami wants us to stop, reflect and give serious consideration before moving on</a:t>
            </a:r>
          </a:p>
          <a:p>
            <a:pPr marL="407988"/>
            <a:r>
              <a:rPr lang="en-US" sz="2400"/>
              <a:t>View the selection process as an important spiritual exercise</a:t>
            </a:r>
          </a:p>
          <a:p>
            <a:pPr marL="407988"/>
            <a:r>
              <a:rPr lang="en-US" sz="2400"/>
              <a:t>Trust the process and the collective conscience of the center to make the right decisions</a:t>
            </a:r>
          </a:p>
          <a:p>
            <a:pPr marL="407988"/>
            <a:r>
              <a:rPr lang="en-US" sz="2400"/>
              <a:t>Entire process should be </a:t>
            </a:r>
            <a:r>
              <a:rPr lang="en-US" sz="2400" u="sng"/>
              <a:t>transparent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7477125" y="6248400"/>
            <a:ext cx="276225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fld id="{765DF435-0F00-481A-A390-D35DC0BE7347}" type="slidenum">
              <a:rPr lang="en-US" sz="10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pPr algn="ctr"/>
              <a:t>19</a:t>
            </a:fld>
            <a:endParaRPr lang="en-US" sz="1000">
              <a:solidFill>
                <a:schemeClr val="tx1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8E048-1738-46AC-9D50-89E644F65298}" type="slidenum">
              <a:rPr lang="en-US"/>
              <a:pPr/>
              <a:t>2</a:t>
            </a:fld>
            <a:endParaRPr lang="en-US"/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8200" y="279400"/>
            <a:ext cx="1155700" cy="1176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14338" name="Rectangle 2"/>
          <p:cNvSpPr>
            <a:spLocks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rgbClr val="6666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457200" y="1447800"/>
            <a:ext cx="8077200" cy="1588"/>
          </a:xfrm>
          <a:prstGeom prst="line">
            <a:avLst/>
          </a:prstGeom>
          <a:noFill/>
          <a:ln w="19050" cap="flat">
            <a:solidFill>
              <a:srgbClr val="99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0" name="Rectangle 4"/>
          <p:cNvSpPr>
            <a:spLocks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rgbClr val="CCCC66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1" name="Rectangle 5"/>
          <p:cNvSpPr>
            <a:spLocks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rgbClr val="9999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0" tIns="0" rIns="5078" bIns="0"/>
          <a:lstStyle/>
          <a:p>
            <a:pPr marL="65088"/>
            <a:r>
              <a:rPr lang="en-US" sz="3600"/>
              <a:t>Who is a Member?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83200"/>
          </a:xfrm>
          <a:ln/>
        </p:spPr>
        <p:txBody>
          <a:bodyPr lIns="0" tIns="0" rIns="5078" bIns="0"/>
          <a:lstStyle/>
          <a:p>
            <a:pPr marL="407988"/>
            <a:r>
              <a:rPr lang="en-US" sz="2400" dirty="0"/>
              <a:t>Qualifications: </a:t>
            </a:r>
            <a:r>
              <a:rPr lang="en-US" sz="1400" dirty="0"/>
              <a:t>(adapted from 21-4-1967 discourse)</a:t>
            </a:r>
            <a:endParaRPr lang="en-US" sz="2400" dirty="0"/>
          </a:p>
          <a:p>
            <a:pPr marL="928688" lvl="2"/>
            <a:r>
              <a:rPr lang="en-US" dirty="0"/>
              <a:t>1.  Be eager to progress spiritually, </a:t>
            </a:r>
          </a:p>
          <a:p>
            <a:pPr marL="928688" lvl="2"/>
            <a:r>
              <a:rPr lang="en-US" dirty="0"/>
              <a:t>2.  have full faith in Sathya Sai and sincerely make an effort to practice Sai’s message.  </a:t>
            </a:r>
          </a:p>
          <a:p>
            <a:pPr marL="700088" lvl="2" indent="0">
              <a:buNone/>
            </a:pPr>
            <a:endParaRPr lang="en-US" dirty="0"/>
          </a:p>
          <a:p>
            <a:pPr marL="407988"/>
            <a:r>
              <a:rPr lang="en-US" sz="2400" dirty="0"/>
              <a:t>Participate at least once a month in main center meeting </a:t>
            </a:r>
          </a:p>
          <a:p>
            <a:pPr marL="928688" lvl="2"/>
            <a:r>
              <a:rPr lang="en-US" dirty="0"/>
              <a:t>Only members should participate in decision making</a:t>
            </a:r>
          </a:p>
        </p:txBody>
      </p:sp>
      <p:sp>
        <p:nvSpPr>
          <p:cNvPr id="14344" name="Rectangle 8"/>
          <p:cNvSpPr>
            <a:spLocks/>
          </p:cNvSpPr>
          <p:nvPr/>
        </p:nvSpPr>
        <p:spPr bwMode="auto">
          <a:xfrm>
            <a:off x="7580313" y="6248400"/>
            <a:ext cx="133350" cy="152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10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767DB-D693-459A-9755-E03EF533F234}" type="slidenum">
              <a:rPr lang="en-US"/>
              <a:pPr/>
              <a:t>20</a:t>
            </a:fld>
            <a:endParaRPr lang="en-US"/>
          </a:p>
        </p:txBody>
      </p:sp>
      <p:pic>
        <p:nvPicPr>
          <p:cNvPr id="4505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8200" y="279400"/>
            <a:ext cx="1155700" cy="1176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45058" name="Rectangle 2"/>
          <p:cNvSpPr>
            <a:spLocks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rgbClr val="6666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59" name="Line 3"/>
          <p:cNvSpPr>
            <a:spLocks noChangeShapeType="1"/>
          </p:cNvSpPr>
          <p:nvPr/>
        </p:nvSpPr>
        <p:spPr bwMode="auto">
          <a:xfrm>
            <a:off x="457200" y="1447800"/>
            <a:ext cx="8077200" cy="1588"/>
          </a:xfrm>
          <a:prstGeom prst="line">
            <a:avLst/>
          </a:prstGeom>
          <a:noFill/>
          <a:ln w="19050" cap="flat">
            <a:solidFill>
              <a:srgbClr val="99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60" name="Rectangle 4"/>
          <p:cNvSpPr>
            <a:spLocks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rgbClr val="CCCC66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61" name="Rectangle 5"/>
          <p:cNvSpPr>
            <a:spLocks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rgbClr val="9999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441325"/>
            <a:ext cx="8229600" cy="889000"/>
          </a:xfrm>
          <a:ln/>
        </p:spPr>
        <p:txBody>
          <a:bodyPr lIns="0" tIns="0" rIns="5078" bIns="0"/>
          <a:lstStyle/>
          <a:p>
            <a:pPr marL="65088"/>
            <a:r>
              <a:rPr lang="en-US" sz="3600"/>
              <a:t>Selection Process</a:t>
            </a:r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1435100"/>
            <a:ext cx="8229600" cy="5473700"/>
          </a:xfrm>
          <a:ln/>
        </p:spPr>
        <p:txBody>
          <a:bodyPr lIns="0" tIns="0" rIns="5078" bIns="0"/>
          <a:lstStyle/>
          <a:p>
            <a:r>
              <a:rPr lang="en-US" dirty="0">
                <a:latin typeface="Arial" charset="0"/>
                <a:cs typeface="Arial" charset="0"/>
                <a:sym typeface="Arial" charset="0"/>
              </a:rPr>
              <a:t>Committee Appointed</a:t>
            </a:r>
            <a:endParaRPr lang="en-US" dirty="0">
              <a:latin typeface="Arial" charset="0"/>
              <a:sym typeface="Arial" charset="0"/>
            </a:endParaRPr>
          </a:p>
          <a:p>
            <a:pPr marL="528638" lvl="1">
              <a:buClr>
                <a:srgbClr val="666600"/>
              </a:buClr>
            </a:pPr>
            <a:r>
              <a:rPr lang="en-US" dirty="0">
                <a:latin typeface="Arial" charset="0"/>
                <a:cs typeface="Arial" charset="0"/>
                <a:sym typeface="Arial" charset="0"/>
              </a:rPr>
              <a:t>2-3 senior devotees </a:t>
            </a:r>
            <a:r>
              <a:rPr lang="en-US" sz="1800" dirty="0">
                <a:latin typeface="Arial" charset="0"/>
                <a:cs typeface="Arial" charset="0"/>
                <a:sym typeface="Arial" charset="0"/>
              </a:rPr>
              <a:t>(depending on center size) </a:t>
            </a:r>
            <a:r>
              <a:rPr lang="en-US" dirty="0">
                <a:latin typeface="Arial" charset="0"/>
                <a:cs typeface="Arial" charset="0"/>
                <a:sym typeface="Arial" charset="0"/>
              </a:rPr>
              <a:t>not considering to be an officer</a:t>
            </a:r>
            <a:endParaRPr lang="en-US" dirty="0">
              <a:latin typeface="Arial" charset="0"/>
              <a:sym typeface="Arial" charset="0"/>
            </a:endParaRPr>
          </a:p>
          <a:p>
            <a:pPr marL="528638" lvl="1">
              <a:buClr>
                <a:srgbClr val="666600"/>
              </a:buClr>
            </a:pPr>
            <a:r>
              <a:rPr lang="en-US" dirty="0">
                <a:latin typeface="Arial" charset="0"/>
                <a:cs typeface="Arial" charset="0"/>
                <a:sym typeface="Arial" charset="0"/>
              </a:rPr>
              <a:t>They are facilitators, not decision makers</a:t>
            </a:r>
            <a:endParaRPr lang="en-US" dirty="0">
              <a:latin typeface="Arial" charset="0"/>
              <a:sym typeface="Arial" charset="0"/>
            </a:endParaRPr>
          </a:p>
          <a:p>
            <a:r>
              <a:rPr lang="en-US" dirty="0">
                <a:latin typeface="Arial" charset="0"/>
                <a:cs typeface="Arial" charset="0"/>
                <a:sym typeface="Arial" charset="0"/>
              </a:rPr>
              <a:t>Dates Set</a:t>
            </a:r>
            <a:endParaRPr lang="en-US" dirty="0">
              <a:latin typeface="Arial" charset="0"/>
              <a:sym typeface="Arial" charset="0"/>
            </a:endParaRPr>
          </a:p>
          <a:p>
            <a:pPr marL="528638" lvl="1">
              <a:buClr>
                <a:srgbClr val="666600"/>
              </a:buClr>
            </a:pPr>
            <a:r>
              <a:rPr lang="en-US" dirty="0">
                <a:latin typeface="Arial" charset="0"/>
                <a:cs typeface="Arial" charset="0"/>
                <a:sym typeface="Arial" charset="0"/>
              </a:rPr>
              <a:t>Nomination/Selection Meeting Date</a:t>
            </a:r>
            <a:endParaRPr lang="en-US" dirty="0">
              <a:latin typeface="Arial" charset="0"/>
              <a:sym typeface="Arial" charset="0"/>
            </a:endParaRPr>
          </a:p>
          <a:p>
            <a:r>
              <a:rPr lang="en-US" dirty="0">
                <a:latin typeface="Arial" charset="0"/>
                <a:cs typeface="Arial" charset="0"/>
                <a:sym typeface="Arial" charset="0"/>
              </a:rPr>
              <a:t>Must be present at meeting to be nominated and selected</a:t>
            </a:r>
            <a:endParaRPr lang="en-US" dirty="0">
              <a:latin typeface="Arial" charset="0"/>
              <a:sym typeface="Arial" charset="0"/>
            </a:endParaRP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7477125" y="6248400"/>
            <a:ext cx="276225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fld id="{1B73ACF5-CF60-46E3-AB98-E638F0CA1C5A}" type="slidenum">
              <a:rPr lang="en-US" sz="10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pPr algn="ctr"/>
              <a:t>20</a:t>
            </a:fld>
            <a:endParaRPr lang="en-US" sz="1000">
              <a:solidFill>
                <a:schemeClr val="tx1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9F9DB-23DA-4230-8B0B-9D2DEB0D8350}" type="slidenum">
              <a:rPr lang="en-US"/>
              <a:pPr/>
              <a:t>21</a:t>
            </a:fld>
            <a:endParaRPr lang="en-US"/>
          </a:p>
        </p:txBody>
      </p:sp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8200" y="279400"/>
            <a:ext cx="1155700" cy="1176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51202" name="Rectangle 2"/>
          <p:cNvSpPr>
            <a:spLocks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rgbClr val="6666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03" name="Line 3"/>
          <p:cNvSpPr>
            <a:spLocks noChangeShapeType="1"/>
          </p:cNvSpPr>
          <p:nvPr/>
        </p:nvSpPr>
        <p:spPr bwMode="auto">
          <a:xfrm>
            <a:off x="457200" y="1447800"/>
            <a:ext cx="8077200" cy="1588"/>
          </a:xfrm>
          <a:prstGeom prst="line">
            <a:avLst/>
          </a:prstGeom>
          <a:noFill/>
          <a:ln w="19050" cap="flat">
            <a:solidFill>
              <a:srgbClr val="99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04" name="Rectangle 4"/>
          <p:cNvSpPr>
            <a:spLocks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rgbClr val="CCCC66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05" name="Rectangle 5"/>
          <p:cNvSpPr>
            <a:spLocks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rgbClr val="9999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1292225"/>
          </a:xfrm>
          <a:ln/>
        </p:spPr>
        <p:txBody>
          <a:bodyPr lIns="0" tIns="0" rIns="5078" bIns="0"/>
          <a:lstStyle/>
          <a:p>
            <a:pPr marL="65088"/>
            <a:r>
              <a:rPr lang="en-US" sz="3600" dirty="0"/>
              <a:t>Who may be nominated:</a:t>
            </a:r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5029200"/>
          </a:xfrm>
          <a:ln/>
        </p:spPr>
        <p:txBody>
          <a:bodyPr lIns="0" tIns="0" rIns="5078" bIns="0"/>
          <a:lstStyle/>
          <a:p>
            <a:pPr marL="407988"/>
            <a:r>
              <a:rPr lang="en-US" sz="2400" dirty="0"/>
              <a:t> Any regular member of the center who is willing to devote the time and serve by following the organizational guidelines.</a:t>
            </a:r>
          </a:p>
          <a:p>
            <a:pPr marL="407988"/>
            <a:r>
              <a:rPr lang="en-US" sz="2400" dirty="0"/>
              <a:t>If a member has just served two consecutive terms in a position, he/she may not be nominated again. Exceptions may be made in case of smaller centers with the approval of the Regional President. </a:t>
            </a:r>
          </a:p>
          <a:p>
            <a:pPr marL="407988"/>
            <a:r>
              <a:rPr lang="en-US" sz="2400" dirty="0"/>
              <a:t>If someone has been selected as an officer, then a member from the same family may be not be nominated for another role. </a:t>
            </a:r>
          </a:p>
          <a:p>
            <a:pPr marL="407988"/>
            <a:endParaRPr lang="en-US" sz="2400" dirty="0"/>
          </a:p>
          <a:p>
            <a:pPr marL="407988"/>
            <a:endParaRPr lang="en-US" sz="1400" i="1" dirty="0">
              <a:latin typeface="Verdana Italic" charset="0"/>
              <a:sym typeface="Verdana Italic" charset="0"/>
            </a:endParaRP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7477125" y="6248400"/>
            <a:ext cx="276225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fld id="{12476D61-249D-4C29-9E40-3AEFC18C8173}" type="slidenum">
              <a:rPr lang="en-US" sz="10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pPr algn="ctr"/>
              <a:t>21</a:t>
            </a:fld>
            <a:endParaRPr lang="en-US" sz="1000">
              <a:solidFill>
                <a:schemeClr val="tx1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7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9F9DB-23DA-4230-8B0B-9D2DEB0D8350}" type="slidenum">
              <a:rPr lang="en-US"/>
              <a:pPr/>
              <a:t>22</a:t>
            </a:fld>
            <a:endParaRPr lang="en-US"/>
          </a:p>
        </p:txBody>
      </p:sp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8200" y="279400"/>
            <a:ext cx="1155700" cy="1176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51202" name="Rectangle 2"/>
          <p:cNvSpPr>
            <a:spLocks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rgbClr val="6666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03" name="Line 3"/>
          <p:cNvSpPr>
            <a:spLocks noChangeShapeType="1"/>
          </p:cNvSpPr>
          <p:nvPr/>
        </p:nvSpPr>
        <p:spPr bwMode="auto">
          <a:xfrm>
            <a:off x="457200" y="1447800"/>
            <a:ext cx="8077200" cy="1588"/>
          </a:xfrm>
          <a:prstGeom prst="line">
            <a:avLst/>
          </a:prstGeom>
          <a:noFill/>
          <a:ln w="19050" cap="flat">
            <a:solidFill>
              <a:srgbClr val="99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04" name="Rectangle 4"/>
          <p:cNvSpPr>
            <a:spLocks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rgbClr val="CCCC66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05" name="Rectangle 5"/>
          <p:cNvSpPr>
            <a:spLocks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rgbClr val="9999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0" tIns="0" rIns="5078" bIns="0"/>
          <a:lstStyle/>
          <a:p>
            <a:pPr marL="65088"/>
            <a:r>
              <a:rPr lang="en-US" sz="3600" dirty="0"/>
              <a:t>Who may be nominated:</a:t>
            </a:r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5029200"/>
          </a:xfrm>
          <a:ln/>
        </p:spPr>
        <p:txBody>
          <a:bodyPr lIns="0" tIns="0" rIns="5078" bIns="0"/>
          <a:lstStyle/>
          <a:p>
            <a:pPr marL="407988"/>
            <a:r>
              <a:rPr lang="en-US" sz="2400" dirty="0"/>
              <a:t>Prior approval from the Regional President should be sought to nominate (to any member) a member who had been an officer in the current term but resigned from the position before completing the term. </a:t>
            </a:r>
          </a:p>
          <a:p>
            <a:pPr marL="407988"/>
            <a:endParaRPr lang="en-US" sz="1400" dirty="0">
              <a:latin typeface="Verdana Italic" charset="0"/>
              <a:sym typeface="Verdana Italic" charset="0"/>
            </a:endParaRP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7477125" y="6248400"/>
            <a:ext cx="276225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fld id="{12476D61-249D-4C29-9E40-3AEFC18C8173}" type="slidenum">
              <a:rPr lang="en-US" sz="10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pPr algn="ctr"/>
              <a:t>22</a:t>
            </a:fld>
            <a:endParaRPr lang="en-US" sz="1000">
              <a:solidFill>
                <a:schemeClr val="tx1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7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8200" y="279400"/>
            <a:ext cx="1155700" cy="1176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47106" name="Rectangle 2"/>
          <p:cNvSpPr>
            <a:spLocks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rgbClr val="6666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07" name="Line 3"/>
          <p:cNvSpPr>
            <a:spLocks noChangeShapeType="1"/>
          </p:cNvSpPr>
          <p:nvPr/>
        </p:nvSpPr>
        <p:spPr bwMode="auto">
          <a:xfrm>
            <a:off x="457200" y="1447800"/>
            <a:ext cx="8077200" cy="1588"/>
          </a:xfrm>
          <a:prstGeom prst="line">
            <a:avLst/>
          </a:prstGeom>
          <a:noFill/>
          <a:ln w="19050" cap="flat">
            <a:solidFill>
              <a:srgbClr val="99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08" name="Rectangle 4"/>
          <p:cNvSpPr>
            <a:spLocks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rgbClr val="CCCC66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09" name="Rectangle 5"/>
          <p:cNvSpPr>
            <a:spLocks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rgbClr val="9999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87325"/>
            <a:ext cx="8229600" cy="1244600"/>
          </a:xfrm>
          <a:ln/>
        </p:spPr>
        <p:txBody>
          <a:bodyPr lIns="0" tIns="0" rIns="5078" bIns="0"/>
          <a:lstStyle/>
          <a:p>
            <a:pPr marL="65088"/>
            <a:r>
              <a:rPr lang="en-US" sz="3600"/>
              <a:t>Nomination/Selection</a:t>
            </a:r>
            <a:br>
              <a:rPr lang="en-US" sz="3600"/>
            </a:br>
            <a:r>
              <a:rPr lang="en-US" sz="3600"/>
              <a:t>Meeting</a:t>
            </a:r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435100"/>
            <a:ext cx="8229600" cy="5295900"/>
          </a:xfrm>
          <a:ln/>
        </p:spPr>
        <p:txBody>
          <a:bodyPr lIns="0" tIns="0" rIns="5078" bIns="0"/>
          <a:lstStyle/>
          <a:p>
            <a:r>
              <a:rPr lang="en-US">
                <a:latin typeface="Arial" charset="0"/>
                <a:cs typeface="Arial" charset="0"/>
                <a:sym typeface="Arial" charset="0"/>
              </a:rPr>
              <a:t>Only members should come to this meeting</a:t>
            </a:r>
            <a:endParaRPr lang="en-US">
              <a:latin typeface="Arial" charset="0"/>
              <a:sym typeface="Arial" charset="0"/>
            </a:endParaRPr>
          </a:p>
          <a:p>
            <a:pPr marL="528638" lvl="1"/>
            <a:r>
              <a:rPr lang="en-US">
                <a:latin typeface="Arial" charset="0"/>
                <a:cs typeface="Arial" charset="0"/>
                <a:sym typeface="Arial" charset="0"/>
              </a:rPr>
              <a:t>A member is one who has come at least monthly to the main center meeting for at least the past 6 months</a:t>
            </a:r>
            <a:endParaRPr lang="en-US">
              <a:latin typeface="Arial" charset="0"/>
              <a:sym typeface="Arial" charset="0"/>
            </a:endParaRPr>
          </a:p>
          <a:p>
            <a:pPr marL="928688" lvl="2"/>
            <a:r>
              <a:rPr lang="en-US">
                <a:latin typeface="Arial" charset="0"/>
                <a:cs typeface="Arial" charset="0"/>
                <a:sym typeface="Arial" charset="0"/>
              </a:rPr>
              <a:t>If question or disagreement exists as to who is considered a member, regional officer will advise</a:t>
            </a:r>
            <a:endParaRPr lang="en-US">
              <a:latin typeface="Arial" charset="0"/>
              <a:sym typeface="Arial" charset="0"/>
            </a:endParaRPr>
          </a:p>
          <a:p>
            <a:pPr marL="528638" lvl="1"/>
            <a:r>
              <a:rPr lang="en-US">
                <a:latin typeface="Arial" charset="0"/>
                <a:cs typeface="Arial" charset="0"/>
                <a:sym typeface="Arial" charset="0"/>
              </a:rPr>
              <a:t>Non-members or newcomers should be lovingly advised that this is a special meeting and to please be excused</a:t>
            </a:r>
            <a:endParaRPr lang="en-US">
              <a:latin typeface="Arial" charset="0"/>
              <a:sym typeface="Arial" charset="0"/>
            </a:endParaRPr>
          </a:p>
          <a:p>
            <a:r>
              <a:rPr lang="en-US">
                <a:latin typeface="Arial" charset="0"/>
                <a:cs typeface="Arial" charset="0"/>
                <a:sym typeface="Arial" charset="0"/>
              </a:rPr>
              <a:t>A member must be present at meeting to be nominated</a:t>
            </a:r>
            <a:endParaRPr lang="en-US">
              <a:latin typeface="Arial" charset="0"/>
              <a:sym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1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8200" y="279400"/>
            <a:ext cx="1155700" cy="1176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48130" name="Rectangle 2"/>
          <p:cNvSpPr>
            <a:spLocks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rgbClr val="6666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31" name="Line 3"/>
          <p:cNvSpPr>
            <a:spLocks noChangeShapeType="1"/>
          </p:cNvSpPr>
          <p:nvPr/>
        </p:nvSpPr>
        <p:spPr bwMode="auto">
          <a:xfrm>
            <a:off x="457200" y="1447800"/>
            <a:ext cx="8077200" cy="1588"/>
          </a:xfrm>
          <a:prstGeom prst="line">
            <a:avLst/>
          </a:prstGeom>
          <a:noFill/>
          <a:ln w="19050" cap="flat">
            <a:solidFill>
              <a:srgbClr val="99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32" name="Rectangle 4"/>
          <p:cNvSpPr>
            <a:spLocks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rgbClr val="CCCC66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33" name="Rectangle 5"/>
          <p:cNvSpPr>
            <a:spLocks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rgbClr val="9999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435100"/>
            <a:ext cx="8229600" cy="4876800"/>
          </a:xfrm>
          <a:ln/>
        </p:spPr>
        <p:txBody>
          <a:bodyPr lIns="0" tIns="0" rIns="5078" bIns="0"/>
          <a:lstStyle/>
          <a:p>
            <a:r>
              <a:rPr lang="en-US" u="sng">
                <a:latin typeface="Arial Bold" charset="0"/>
                <a:cs typeface="Arial Bold" charset="0"/>
                <a:sym typeface="Arial Bold" charset="0"/>
              </a:rPr>
              <a:t>Every</a:t>
            </a:r>
            <a:r>
              <a:rPr lang="en-US">
                <a:latin typeface="Arial Bold" charset="0"/>
                <a:cs typeface="Arial Bold" charset="0"/>
                <a:sym typeface="Arial Bold" charset="0"/>
              </a:rPr>
              <a:t> member must come to meeting having already decided if they will accept a nomination for each position</a:t>
            </a:r>
            <a:endParaRPr lang="en-US">
              <a:latin typeface="Arial Bold" charset="0"/>
              <a:ea typeface="ヒラギノ角ゴ ProN W6" charset="0"/>
              <a:cs typeface="ヒラギノ角ゴ ProN W6" charset="0"/>
              <a:sym typeface="Arial Bold" charset="0"/>
            </a:endParaRPr>
          </a:p>
          <a:p>
            <a:pPr marL="928688" lvl="2"/>
            <a:r>
              <a:rPr lang="en-US">
                <a:latin typeface="Arial" charset="0"/>
                <a:cs typeface="Arial" charset="0"/>
                <a:sym typeface="Arial" charset="0"/>
              </a:rPr>
              <a:t>Remember each should claim ownership of the center and contribute</a:t>
            </a:r>
            <a:endParaRPr lang="en-US">
              <a:latin typeface="Arial" charset="0"/>
              <a:sym typeface="Arial" charset="0"/>
            </a:endParaRPr>
          </a:p>
          <a:p>
            <a:pPr marL="928688" lvl="2"/>
            <a:r>
              <a:rPr lang="en-US">
                <a:latin typeface="Arial" charset="0"/>
                <a:cs typeface="Arial" charset="0"/>
                <a:sym typeface="Arial" charset="0"/>
              </a:rPr>
              <a:t>Remember to respect the fact that someone’s conscience has directed them to nominate you</a:t>
            </a:r>
            <a:endParaRPr lang="en-US">
              <a:latin typeface="Arial" charset="0"/>
              <a:sym typeface="Arial" charset="0"/>
            </a:endParaRPr>
          </a:p>
          <a:p>
            <a:pPr marL="928688" lvl="2"/>
            <a:r>
              <a:rPr lang="en-US">
                <a:latin typeface="Arial" charset="0"/>
                <a:cs typeface="Arial" charset="0"/>
                <a:sym typeface="Arial" charset="0"/>
              </a:rPr>
              <a:t>Remember that it is a service to volunteer to become an officer</a:t>
            </a:r>
            <a:endParaRPr lang="en-US">
              <a:latin typeface="Arial" charset="0"/>
              <a:sym typeface="Arial" charset="0"/>
            </a:endParaRPr>
          </a:p>
          <a:p>
            <a:pPr marL="528638" lvl="1"/>
            <a:r>
              <a:rPr lang="en-US">
                <a:latin typeface="Arial" charset="0"/>
                <a:cs typeface="Arial" charset="0"/>
                <a:sym typeface="Arial" charset="0"/>
              </a:rPr>
              <a:t>Remember that we prayed to Swami at the outset and have left the outcome to Him</a:t>
            </a:r>
            <a:endParaRPr lang="en-US">
              <a:latin typeface="Arial" charset="0"/>
              <a:sym typeface="Arial" charset="0"/>
            </a:endParaRPr>
          </a:p>
          <a:p>
            <a:pPr marL="528638" lvl="1"/>
            <a:r>
              <a:rPr lang="en-US">
                <a:latin typeface="Arial" charset="0"/>
                <a:cs typeface="Arial" charset="0"/>
                <a:sym typeface="Arial" charset="0"/>
              </a:rPr>
              <a:t>Remember to trust the collective conscience of the center</a:t>
            </a:r>
            <a:endParaRPr lang="en-US">
              <a:latin typeface="Arial" charset="0"/>
              <a:sym typeface="Arial" charset="0"/>
            </a:endParaRPr>
          </a:p>
        </p:txBody>
      </p:sp>
      <p:sp>
        <p:nvSpPr>
          <p:cNvPr id="48135" name="Rectangle 7"/>
          <p:cNvSpPr>
            <a:spLocks/>
          </p:cNvSpPr>
          <p:nvPr/>
        </p:nvSpPr>
        <p:spPr bwMode="auto">
          <a:xfrm>
            <a:off x="457200" y="187325"/>
            <a:ext cx="8229600" cy="1244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5078" bIns="0" anchor="b"/>
          <a:lstStyle/>
          <a:p>
            <a:pPr marL="65088"/>
            <a:r>
              <a:rPr lang="en-US" sz="3600" b="1">
                <a:solidFill>
                  <a:srgbClr val="9999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Nomination/SelectionMeeting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4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547EF-A0A9-4442-BF87-8185A48646C6}" type="slidenum">
              <a:rPr lang="en-US"/>
              <a:pPr/>
              <a:t>25</a:t>
            </a:fld>
            <a:endParaRPr lang="en-US"/>
          </a:p>
        </p:txBody>
      </p:sp>
      <p:pic>
        <p:nvPicPr>
          <p:cNvPr id="4915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8200" y="279400"/>
            <a:ext cx="1155700" cy="1176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49154" name="Rectangle 2"/>
          <p:cNvSpPr>
            <a:spLocks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rgbClr val="6666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55" name="Line 3"/>
          <p:cNvSpPr>
            <a:spLocks noChangeShapeType="1"/>
          </p:cNvSpPr>
          <p:nvPr/>
        </p:nvSpPr>
        <p:spPr bwMode="auto">
          <a:xfrm>
            <a:off x="457200" y="1447800"/>
            <a:ext cx="8077200" cy="1588"/>
          </a:xfrm>
          <a:prstGeom prst="line">
            <a:avLst/>
          </a:prstGeom>
          <a:noFill/>
          <a:ln w="19050" cap="flat">
            <a:solidFill>
              <a:srgbClr val="99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rgbClr val="CCCC66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rgbClr val="9999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435100"/>
            <a:ext cx="8229600" cy="5473700"/>
          </a:xfrm>
          <a:ln/>
        </p:spPr>
        <p:txBody>
          <a:bodyPr lIns="0" tIns="0" rIns="5078" bIns="0"/>
          <a:lstStyle/>
          <a:p>
            <a:r>
              <a:rPr lang="en-US">
                <a:latin typeface="Arial" charset="0"/>
                <a:cs typeface="Arial" charset="0"/>
                <a:sym typeface="Arial" charset="0"/>
              </a:rPr>
              <a:t>Start meeting with prayer to Swami to guide the process and surrender the results to Him</a:t>
            </a:r>
            <a:endParaRPr lang="en-US">
              <a:latin typeface="Arial" charset="0"/>
              <a:sym typeface="Arial" charset="0"/>
            </a:endParaRPr>
          </a:p>
          <a:p>
            <a:r>
              <a:rPr lang="en-US">
                <a:latin typeface="Arial" charset="0"/>
                <a:cs typeface="Arial" charset="0"/>
                <a:sym typeface="Arial" charset="0"/>
              </a:rPr>
              <a:t>Start with President Nomination</a:t>
            </a:r>
            <a:endParaRPr lang="en-US">
              <a:latin typeface="Arial" charset="0"/>
              <a:sym typeface="Arial" charset="0"/>
            </a:endParaRPr>
          </a:p>
          <a:p>
            <a:pPr marL="528638" lvl="1"/>
            <a:r>
              <a:rPr lang="en-US">
                <a:latin typeface="Arial" charset="0"/>
                <a:cs typeface="Arial" charset="0"/>
                <a:sym typeface="Arial" charset="0"/>
              </a:rPr>
              <a:t>Ask each member to write down on private ballot who their conscience feels would best serve center</a:t>
            </a:r>
            <a:endParaRPr lang="en-US">
              <a:latin typeface="Arial" charset="0"/>
              <a:sym typeface="Arial" charset="0"/>
            </a:endParaRPr>
          </a:p>
          <a:p>
            <a:pPr marL="528638" lvl="1"/>
            <a:r>
              <a:rPr lang="en-US">
                <a:latin typeface="Arial" charset="0"/>
                <a:cs typeface="Arial" charset="0"/>
                <a:sym typeface="Arial" charset="0"/>
              </a:rPr>
              <a:t>Perfectly acceptable to nominate yourself</a:t>
            </a:r>
            <a:endParaRPr lang="en-US">
              <a:latin typeface="Arial" charset="0"/>
              <a:sym typeface="Arial" charset="0"/>
            </a:endParaRPr>
          </a:p>
          <a:p>
            <a:pPr marL="528638" lvl="1"/>
            <a:r>
              <a:rPr lang="en-US">
                <a:latin typeface="Arial" charset="0"/>
                <a:cs typeface="Arial" charset="0"/>
                <a:sym typeface="Arial" charset="0"/>
              </a:rPr>
              <a:t>number of </a:t>
            </a:r>
            <a:r>
              <a:rPr lang="en-US" u="sng">
                <a:latin typeface="Arial" charset="0"/>
                <a:cs typeface="Arial" charset="0"/>
                <a:sym typeface="Arial" charset="0"/>
              </a:rPr>
              <a:t>nominations</a:t>
            </a:r>
            <a:r>
              <a:rPr lang="en-US">
                <a:latin typeface="Arial" charset="0"/>
                <a:cs typeface="Arial" charset="0"/>
                <a:sym typeface="Arial" charset="0"/>
              </a:rPr>
              <a:t> irrelevant and not counted</a:t>
            </a:r>
            <a:endParaRPr lang="en-US">
              <a:latin typeface="Arial" charset="0"/>
              <a:sym typeface="Arial" charset="0"/>
            </a:endParaRPr>
          </a:p>
          <a:p>
            <a:pPr marL="528638" lvl="1"/>
            <a:r>
              <a:rPr lang="en-US">
                <a:latin typeface="Arial" charset="0"/>
                <a:cs typeface="Arial" charset="0"/>
                <a:sym typeface="Arial" charset="0"/>
              </a:rPr>
              <a:t>names posted up front</a:t>
            </a:r>
            <a:endParaRPr lang="en-US">
              <a:latin typeface="Arial" charset="0"/>
              <a:sym typeface="Arial" charset="0"/>
            </a:endParaRPr>
          </a:p>
          <a:p>
            <a:pPr marL="528638" lvl="1"/>
            <a:r>
              <a:rPr lang="en-US">
                <a:latin typeface="Arial" charset="0"/>
                <a:cs typeface="Arial" charset="0"/>
                <a:sym typeface="Arial" charset="0"/>
              </a:rPr>
              <a:t>ask nominees to confirm they accept the nomination</a:t>
            </a:r>
            <a:endParaRPr lang="en-US">
              <a:latin typeface="Arial" charset="0"/>
              <a:sym typeface="Arial" charset="0"/>
            </a:endParaRPr>
          </a:p>
          <a:p>
            <a:pPr marL="528638" lvl="1"/>
            <a:r>
              <a:rPr lang="en-US">
                <a:latin typeface="Arial" charset="0"/>
                <a:cs typeface="Arial" charset="0"/>
                <a:sym typeface="Arial" charset="0"/>
              </a:rPr>
              <a:t>If no nominees accepted for a position, center may need to change to a group status</a:t>
            </a:r>
            <a:endParaRPr lang="en-US">
              <a:latin typeface="Arial" charset="0"/>
              <a:sym typeface="Arial" charset="0"/>
            </a:endParaRP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7477125" y="6248400"/>
            <a:ext cx="276225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fld id="{6DA9B31E-6806-4BD8-A8D7-97EC7F2043AA}" type="slidenum">
              <a:rPr lang="en-US" sz="10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pPr algn="ctr"/>
              <a:t>25</a:t>
            </a:fld>
            <a:endParaRPr lang="en-US" sz="1000">
              <a:solidFill>
                <a:schemeClr val="tx1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49160" name="Rectangle 8"/>
          <p:cNvSpPr>
            <a:spLocks/>
          </p:cNvSpPr>
          <p:nvPr/>
        </p:nvSpPr>
        <p:spPr bwMode="auto">
          <a:xfrm>
            <a:off x="457200" y="187325"/>
            <a:ext cx="8229600" cy="1244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5078" bIns="0" anchor="b"/>
          <a:lstStyle/>
          <a:p>
            <a:pPr marL="65088"/>
            <a:r>
              <a:rPr lang="en-US" sz="3600" b="1">
                <a:solidFill>
                  <a:srgbClr val="9999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Nomination/SelectionMeeting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8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EA9F3-CF34-4458-9B27-C0E09204AE4F}" type="slidenum">
              <a:rPr lang="en-US"/>
              <a:pPr/>
              <a:t>26</a:t>
            </a:fld>
            <a:endParaRPr lang="en-US"/>
          </a:p>
        </p:txBody>
      </p:sp>
      <p:pic>
        <p:nvPicPr>
          <p:cNvPr id="5017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8200" y="279400"/>
            <a:ext cx="1155700" cy="1176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50178" name="Rectangle 2"/>
          <p:cNvSpPr>
            <a:spLocks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rgbClr val="6666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79" name="Line 3"/>
          <p:cNvSpPr>
            <a:spLocks noChangeShapeType="1"/>
          </p:cNvSpPr>
          <p:nvPr/>
        </p:nvSpPr>
        <p:spPr bwMode="auto">
          <a:xfrm>
            <a:off x="457200" y="1447800"/>
            <a:ext cx="8077200" cy="1588"/>
          </a:xfrm>
          <a:prstGeom prst="line">
            <a:avLst/>
          </a:prstGeom>
          <a:noFill/>
          <a:ln w="19050" cap="flat">
            <a:solidFill>
              <a:srgbClr val="99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80" name="Rectangle 4"/>
          <p:cNvSpPr>
            <a:spLocks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rgbClr val="CCCC66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81" name="Rectangle 5"/>
          <p:cNvSpPr>
            <a:spLocks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rgbClr val="9999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435100"/>
            <a:ext cx="8229600" cy="5473700"/>
          </a:xfrm>
          <a:ln/>
        </p:spPr>
        <p:txBody>
          <a:bodyPr lIns="0" tIns="0" rIns="5078" bIns="0"/>
          <a:lstStyle/>
          <a:p>
            <a:r>
              <a:rPr lang="en-US" sz="2400" dirty="0">
                <a:cs typeface="Arial" charset="0"/>
                <a:sym typeface="Arial" charset="0"/>
              </a:rPr>
              <a:t>Once nominees established, start with selection:</a:t>
            </a:r>
            <a:endParaRPr lang="en-US" sz="2400" dirty="0">
              <a:sym typeface="Arial" charset="0"/>
            </a:endParaRPr>
          </a:p>
          <a:p>
            <a:pPr marL="528638" lvl="1"/>
            <a:r>
              <a:rPr lang="en-US" dirty="0">
                <a:cs typeface="Arial" charset="0"/>
                <a:sym typeface="Arial" charset="0"/>
              </a:rPr>
              <a:t>private ballots again, but this time number for each nominee counted and announced to membership</a:t>
            </a:r>
            <a:endParaRPr lang="en-US" dirty="0">
              <a:sym typeface="Arial" charset="0"/>
            </a:endParaRPr>
          </a:p>
          <a:p>
            <a:pPr marL="528638" lvl="1"/>
            <a:r>
              <a:rPr lang="en-US" dirty="0">
                <a:cs typeface="Arial" charset="0"/>
                <a:sym typeface="Arial" charset="0"/>
              </a:rPr>
              <a:t>if not unanimous, give opportunity for nominee withdrawal</a:t>
            </a:r>
            <a:endParaRPr lang="en-US" dirty="0">
              <a:sym typeface="Arial" charset="0"/>
            </a:endParaRPr>
          </a:p>
          <a:p>
            <a:pPr marL="528638" lvl="1"/>
            <a:r>
              <a:rPr lang="en-US" dirty="0">
                <a:cs typeface="Arial" charset="0"/>
                <a:sym typeface="Arial" charset="0"/>
              </a:rPr>
              <a:t>if more than one nominee still present, repeat process maximum 3 times.  If still not unanimity, submit all results to regional president</a:t>
            </a:r>
            <a:endParaRPr lang="en-US" dirty="0">
              <a:sym typeface="Arial" charset="0"/>
            </a:endParaRP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7477125" y="6248400"/>
            <a:ext cx="276225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fld id="{E380CDBD-E657-4A07-9FCF-587DF3497175}" type="slidenum">
              <a:rPr lang="en-US" sz="10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pPr algn="ctr"/>
              <a:t>26</a:t>
            </a:fld>
            <a:endParaRPr lang="en-US" sz="1000">
              <a:solidFill>
                <a:schemeClr val="tx1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50184" name="Rectangle 8"/>
          <p:cNvSpPr>
            <a:spLocks/>
          </p:cNvSpPr>
          <p:nvPr/>
        </p:nvSpPr>
        <p:spPr bwMode="auto">
          <a:xfrm>
            <a:off x="457200" y="187325"/>
            <a:ext cx="8229600" cy="1244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5078" bIns="0" anchor="b"/>
          <a:lstStyle/>
          <a:p>
            <a:pPr marL="65088"/>
            <a:r>
              <a:rPr lang="en-US" sz="3600" b="1" dirty="0">
                <a:solidFill>
                  <a:srgbClr val="9999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Nomination/</a:t>
            </a:r>
            <a:r>
              <a:rPr lang="en-US" sz="3600" b="1" dirty="0" err="1">
                <a:solidFill>
                  <a:srgbClr val="9999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SelectionMeeting</a:t>
            </a:r>
            <a:endParaRPr lang="en-US" sz="3600" b="1" dirty="0">
              <a:solidFill>
                <a:srgbClr val="999900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EA9F3-CF34-4458-9B27-C0E09204AE4F}" type="slidenum">
              <a:rPr lang="en-US"/>
              <a:pPr/>
              <a:t>27</a:t>
            </a:fld>
            <a:endParaRPr lang="en-US"/>
          </a:p>
        </p:txBody>
      </p:sp>
      <p:pic>
        <p:nvPicPr>
          <p:cNvPr id="5017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8200" y="279400"/>
            <a:ext cx="1155700" cy="1176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50178" name="Rectangle 2"/>
          <p:cNvSpPr>
            <a:spLocks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rgbClr val="6666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79" name="Line 3"/>
          <p:cNvSpPr>
            <a:spLocks noChangeShapeType="1"/>
          </p:cNvSpPr>
          <p:nvPr/>
        </p:nvSpPr>
        <p:spPr bwMode="auto">
          <a:xfrm>
            <a:off x="457200" y="1447800"/>
            <a:ext cx="8077200" cy="1588"/>
          </a:xfrm>
          <a:prstGeom prst="line">
            <a:avLst/>
          </a:prstGeom>
          <a:noFill/>
          <a:ln w="19050" cap="flat">
            <a:solidFill>
              <a:srgbClr val="99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80" name="Rectangle 4"/>
          <p:cNvSpPr>
            <a:spLocks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rgbClr val="CCCC66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81" name="Rectangle 5"/>
          <p:cNvSpPr>
            <a:spLocks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rgbClr val="9999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435100"/>
            <a:ext cx="8229600" cy="5473700"/>
          </a:xfrm>
          <a:ln/>
        </p:spPr>
        <p:txBody>
          <a:bodyPr lIns="0" tIns="0" rIns="5078" bIns="0"/>
          <a:lstStyle/>
          <a:p>
            <a:r>
              <a:rPr lang="en-US" sz="2400" dirty="0">
                <a:latin typeface="Arial" charset="0"/>
                <a:cs typeface="Arial" charset="0"/>
                <a:sym typeface="Arial" charset="0"/>
              </a:rPr>
              <a:t>Next do nomination and selection for VP, then devotion, then service, then SSE</a:t>
            </a:r>
            <a:endParaRPr lang="en-US" sz="2400" dirty="0">
              <a:latin typeface="Arial" charset="0"/>
              <a:sym typeface="Arial" charset="0"/>
            </a:endParaRPr>
          </a:p>
          <a:p>
            <a:r>
              <a:rPr lang="en-US" sz="2400" dirty="0">
                <a:latin typeface="Arial" charset="0"/>
                <a:cs typeface="Arial" charset="0"/>
                <a:sym typeface="Arial" charset="0"/>
              </a:rPr>
              <a:t>Contact information </a:t>
            </a:r>
            <a:r>
              <a:rPr lang="en-US" sz="1600" dirty="0">
                <a:latin typeface="Arial" charset="0"/>
                <a:cs typeface="Arial" charset="0"/>
                <a:sym typeface="Arial" charset="0"/>
              </a:rPr>
              <a:t>(email, phone(s), address) </a:t>
            </a:r>
            <a:r>
              <a:rPr lang="en-US" sz="2400" dirty="0">
                <a:latin typeface="Arial" charset="0"/>
                <a:cs typeface="Arial" charset="0"/>
                <a:sym typeface="Arial" charset="0"/>
              </a:rPr>
              <a:t>for new officers collected on same day and submitted to regional president for final approval.</a:t>
            </a:r>
          </a:p>
          <a:p>
            <a:pPr>
              <a:buNone/>
            </a:pPr>
            <a:endParaRPr lang="en-US" sz="2400" dirty="0">
              <a:latin typeface="Arial" charset="0"/>
              <a:sym typeface="Arial" charset="0"/>
            </a:endParaRPr>
          </a:p>
          <a:p>
            <a:pPr>
              <a:buNone/>
            </a:pPr>
            <a:r>
              <a:rPr lang="en-US" sz="2400" dirty="0">
                <a:cs typeface="Arial" charset="0"/>
                <a:sym typeface="Arial" charset="0"/>
              </a:rPr>
              <a:t> </a:t>
            </a:r>
            <a:endParaRPr lang="en-US" dirty="0">
              <a:sym typeface="Arial" charset="0"/>
            </a:endParaRP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7477125" y="6248400"/>
            <a:ext cx="276225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fld id="{E380CDBD-E657-4A07-9FCF-587DF3497175}" type="slidenum">
              <a:rPr lang="en-US" sz="10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pPr algn="ctr"/>
              <a:t>27</a:t>
            </a:fld>
            <a:endParaRPr lang="en-US" sz="1000">
              <a:solidFill>
                <a:schemeClr val="tx1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50184" name="Rectangle 8"/>
          <p:cNvSpPr>
            <a:spLocks/>
          </p:cNvSpPr>
          <p:nvPr/>
        </p:nvSpPr>
        <p:spPr bwMode="auto">
          <a:xfrm>
            <a:off x="457200" y="187325"/>
            <a:ext cx="8229600" cy="1244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5078" bIns="0" anchor="b"/>
          <a:lstStyle/>
          <a:p>
            <a:pPr marL="65088"/>
            <a:r>
              <a:rPr lang="en-US" sz="3600" b="1" dirty="0">
                <a:solidFill>
                  <a:srgbClr val="9999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Nomination/</a:t>
            </a:r>
            <a:r>
              <a:rPr lang="en-US" sz="3600" b="1" dirty="0" err="1">
                <a:solidFill>
                  <a:srgbClr val="9999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SelectionMeeting</a:t>
            </a:r>
            <a:endParaRPr lang="en-US" sz="3600" b="1" dirty="0">
              <a:solidFill>
                <a:srgbClr val="999900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A76D4-BF3F-4B59-8E8F-A24C0C953671}" type="slidenum">
              <a:rPr lang="en-US"/>
              <a:pPr/>
              <a:t>3</a:t>
            </a:fld>
            <a:endParaRPr lang="en-US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8200" y="279400"/>
            <a:ext cx="1155700" cy="1176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16386" name="Rectangle 2"/>
          <p:cNvSpPr>
            <a:spLocks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rgbClr val="6666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457200" y="1447800"/>
            <a:ext cx="8077200" cy="1588"/>
          </a:xfrm>
          <a:prstGeom prst="line">
            <a:avLst/>
          </a:prstGeom>
          <a:noFill/>
          <a:ln w="19050" cap="flat">
            <a:solidFill>
              <a:srgbClr val="99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88" name="Rectangle 4"/>
          <p:cNvSpPr>
            <a:spLocks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rgbClr val="CCCC66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89" name="Rectangle 5"/>
          <p:cNvSpPr>
            <a:spLocks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rgbClr val="9999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0" tIns="0" rIns="5078" bIns="0"/>
          <a:lstStyle/>
          <a:p>
            <a:pPr marL="65088"/>
            <a:r>
              <a:rPr lang="en-US" sz="3600"/>
              <a:t>Why be an Officer?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1435100"/>
            <a:ext cx="8229600" cy="5168900"/>
          </a:xfrm>
          <a:ln/>
        </p:spPr>
        <p:txBody>
          <a:bodyPr lIns="0" tIns="0" rIns="5078" bIns="0"/>
          <a:lstStyle/>
          <a:p>
            <a:pPr marL="407988">
              <a:lnSpc>
                <a:spcPct val="80000"/>
              </a:lnSpc>
            </a:pPr>
            <a:endParaRPr lang="en-US" sz="2400" dirty="0"/>
          </a:p>
          <a:p>
            <a:pPr marL="407988">
              <a:lnSpc>
                <a:spcPct val="80000"/>
              </a:lnSpc>
            </a:pPr>
            <a:r>
              <a:rPr lang="en-US" sz="2400" dirty="0"/>
              <a:t>Privilege to be an instrument in His mission</a:t>
            </a:r>
          </a:p>
          <a:p>
            <a:pPr marL="407988">
              <a:lnSpc>
                <a:spcPct val="80000"/>
              </a:lnSpc>
            </a:pPr>
            <a:r>
              <a:rPr lang="en-US" sz="2400" dirty="0"/>
              <a:t>Way to give back to Swami for all He has done for us</a:t>
            </a:r>
          </a:p>
          <a:p>
            <a:pPr marL="928688" lvl="2">
              <a:lnSpc>
                <a:spcPct val="80000"/>
              </a:lnSpc>
            </a:pPr>
            <a:r>
              <a:rPr lang="en-US" dirty="0"/>
              <a:t>He sets the example by giving to those who help him</a:t>
            </a:r>
          </a:p>
          <a:p>
            <a:pPr marL="407988">
              <a:lnSpc>
                <a:spcPct val="80000"/>
              </a:lnSpc>
            </a:pPr>
            <a:r>
              <a:rPr lang="en-US" sz="2400" dirty="0"/>
              <a:t>Way to give back to center for all the benefit we have derived from it</a:t>
            </a:r>
          </a:p>
          <a:p>
            <a:pPr marL="928688" lvl="2">
              <a:lnSpc>
                <a:spcPct val="80000"/>
              </a:lnSpc>
            </a:pPr>
            <a:r>
              <a:rPr lang="en-US" dirty="0"/>
              <a:t>Appreciate all we received from center; role models, experience of bhajans; fellowship with like minded souls; service opportunities</a:t>
            </a:r>
          </a:p>
          <a:p>
            <a:pPr marL="407988">
              <a:lnSpc>
                <a:spcPct val="80000"/>
              </a:lnSpc>
            </a:pPr>
            <a:r>
              <a:rPr lang="en-US" sz="2400" dirty="0"/>
              <a:t>Fastest way to grow spiritually</a:t>
            </a:r>
          </a:p>
          <a:p>
            <a:pPr marL="407988">
              <a:lnSpc>
                <a:spcPct val="80000"/>
              </a:lnSpc>
            </a:pPr>
            <a:r>
              <a:rPr lang="en-US" sz="2400" dirty="0"/>
              <a:t>It is a needed Service for the center</a:t>
            </a:r>
          </a:p>
          <a:p>
            <a:pPr marL="928688" lvl="2">
              <a:lnSpc>
                <a:spcPct val="80000"/>
              </a:lnSpc>
            </a:pPr>
            <a:r>
              <a:rPr lang="en-US" dirty="0"/>
              <a:t>Ask not what your center can do for you, but what can you do for your center</a:t>
            </a:r>
          </a:p>
        </p:txBody>
      </p:sp>
      <p:sp>
        <p:nvSpPr>
          <p:cNvPr id="16392" name="Rectangle 8"/>
          <p:cNvSpPr>
            <a:spLocks/>
          </p:cNvSpPr>
          <p:nvPr/>
        </p:nvSpPr>
        <p:spPr bwMode="auto">
          <a:xfrm>
            <a:off x="7580313" y="6248400"/>
            <a:ext cx="133350" cy="152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10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4F5DA-F715-4361-8817-9878F0350411}" type="slidenum">
              <a:rPr lang="en-US"/>
              <a:pPr/>
              <a:t>4</a:t>
            </a:fld>
            <a:endParaRPr lang="en-US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8200" y="279400"/>
            <a:ext cx="1155700" cy="1176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17410" name="Rectangle 2"/>
          <p:cNvSpPr>
            <a:spLocks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rgbClr val="6666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457200" y="1447800"/>
            <a:ext cx="8077200" cy="1588"/>
          </a:xfrm>
          <a:prstGeom prst="line">
            <a:avLst/>
          </a:prstGeom>
          <a:noFill/>
          <a:ln w="19050" cap="flat">
            <a:solidFill>
              <a:srgbClr val="99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412" name="Rectangle 4"/>
          <p:cNvSpPr>
            <a:spLocks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rgbClr val="CCCC66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413" name="Rectangle 5"/>
          <p:cNvSpPr>
            <a:spLocks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rgbClr val="9999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0" tIns="0" rIns="5078" bIns="0"/>
          <a:lstStyle/>
          <a:p>
            <a:pPr marL="65088"/>
            <a:r>
              <a:rPr lang="en-US" sz="3600"/>
              <a:t>Who is eligible to be an</a:t>
            </a:r>
            <a:br>
              <a:rPr lang="en-US" sz="3600"/>
            </a:br>
            <a:r>
              <a:rPr lang="en-US" sz="3600"/>
              <a:t>Officer?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1435100"/>
            <a:ext cx="8229600" cy="5168900"/>
          </a:xfrm>
          <a:ln/>
        </p:spPr>
        <p:txBody>
          <a:bodyPr lIns="0" tIns="0" rIns="5078" bIns="0"/>
          <a:lstStyle/>
          <a:p>
            <a:pPr marL="65088" indent="0">
              <a:lnSpc>
                <a:spcPct val="80000"/>
              </a:lnSpc>
              <a:buNone/>
            </a:pPr>
            <a:endParaRPr lang="en-US" sz="2400" dirty="0"/>
          </a:p>
          <a:p>
            <a:pPr marL="407988">
              <a:lnSpc>
                <a:spcPct val="80000"/>
              </a:lnSpc>
            </a:pPr>
            <a:r>
              <a:rPr lang="en-US" sz="2400" dirty="0"/>
              <a:t>No need to have had </a:t>
            </a:r>
            <a:r>
              <a:rPr lang="en-US" sz="2400" u="sng" dirty="0"/>
              <a:t>any</a:t>
            </a:r>
            <a:r>
              <a:rPr lang="en-US" sz="2400" dirty="0"/>
              <a:t> physical contact with Swami</a:t>
            </a:r>
          </a:p>
          <a:p>
            <a:pPr marL="407988">
              <a:lnSpc>
                <a:spcPct val="80000"/>
              </a:lnSpc>
            </a:pPr>
            <a:r>
              <a:rPr lang="en-US" sz="2400" dirty="0"/>
              <a:t>No need to have traveled to India</a:t>
            </a:r>
          </a:p>
          <a:p>
            <a:pPr marL="407988">
              <a:lnSpc>
                <a:spcPct val="80000"/>
              </a:lnSpc>
            </a:pPr>
            <a:r>
              <a:rPr lang="en-US" sz="2400" dirty="0"/>
              <a:t>No need to have wealth or educational degree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4E21B-BC2E-4AEC-9109-EF3FB59EFA8D}" type="slidenum">
              <a:rPr lang="en-US"/>
              <a:pPr/>
              <a:t>5</a:t>
            </a:fld>
            <a:endParaRPr lang="en-US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8200" y="279400"/>
            <a:ext cx="1155700" cy="1176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19458" name="Rectangle 2"/>
          <p:cNvSpPr>
            <a:spLocks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rgbClr val="6666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457200" y="1447800"/>
            <a:ext cx="8077200" cy="1588"/>
          </a:xfrm>
          <a:prstGeom prst="line">
            <a:avLst/>
          </a:prstGeom>
          <a:noFill/>
          <a:ln w="19050" cap="flat">
            <a:solidFill>
              <a:srgbClr val="99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rgbClr val="CCCC66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61" name="Rectangle 5"/>
          <p:cNvSpPr>
            <a:spLocks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rgbClr val="9999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0" tIns="0" rIns="5078" bIns="0"/>
          <a:lstStyle/>
          <a:p>
            <a:pPr marL="65088"/>
            <a:r>
              <a:rPr lang="en-US" sz="3600"/>
              <a:t>Who is eligible to be an</a:t>
            </a:r>
            <a:br>
              <a:rPr lang="en-US" sz="3600"/>
            </a:br>
            <a:r>
              <a:rPr lang="en-US" sz="3600"/>
              <a:t>Officer?</a:t>
            </a: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1435100"/>
            <a:ext cx="8229600" cy="5168900"/>
          </a:xfrm>
          <a:ln/>
        </p:spPr>
        <p:txBody>
          <a:bodyPr lIns="0" tIns="0" rIns="5078" bIns="0"/>
          <a:lstStyle/>
          <a:p>
            <a:pPr marL="407988">
              <a:lnSpc>
                <a:spcPct val="80000"/>
              </a:lnSpc>
            </a:pPr>
            <a:endParaRPr lang="en-US" sz="2400" dirty="0"/>
          </a:p>
          <a:p>
            <a:pPr marL="407988">
              <a:lnSpc>
                <a:spcPct val="80000"/>
              </a:lnSpc>
            </a:pPr>
            <a:r>
              <a:rPr lang="en-US" sz="2400" dirty="0"/>
              <a:t>One who has full faith in the Sathya Sai Avatar</a:t>
            </a:r>
          </a:p>
          <a:p>
            <a:pPr marL="407988">
              <a:lnSpc>
                <a:spcPct val="80000"/>
              </a:lnSpc>
            </a:pPr>
            <a:r>
              <a:rPr lang="en-US" sz="2400" dirty="0"/>
              <a:t>One who leads by example</a:t>
            </a:r>
          </a:p>
          <a:p>
            <a:pPr marL="407988">
              <a:lnSpc>
                <a:spcPct val="80000"/>
              </a:lnSpc>
            </a:pPr>
            <a:r>
              <a:rPr lang="en-US" sz="2400" dirty="0"/>
              <a:t>One who regularly attends most center activities</a:t>
            </a:r>
          </a:p>
          <a:p>
            <a:pPr marL="407988">
              <a:lnSpc>
                <a:spcPct val="80000"/>
              </a:lnSpc>
            </a:pPr>
            <a:r>
              <a:rPr lang="en-US" sz="2400" dirty="0"/>
              <a:t>One who will dedicate time and effort that Swami’s organization deserves</a:t>
            </a:r>
          </a:p>
          <a:p>
            <a:pPr marL="407988">
              <a:lnSpc>
                <a:spcPct val="80000"/>
              </a:lnSpc>
            </a:pPr>
            <a:r>
              <a:rPr lang="en-US" sz="2400" dirty="0"/>
              <a:t>One who is concerned for the needs of the other over their own needs</a:t>
            </a:r>
          </a:p>
          <a:p>
            <a:pPr marL="407988">
              <a:lnSpc>
                <a:spcPct val="80000"/>
              </a:lnSpc>
            </a:pPr>
            <a:r>
              <a:rPr lang="en-US" sz="2400" dirty="0"/>
              <a:t>One who will maintain discipline and uphold rules with utmost love and empathy</a:t>
            </a:r>
          </a:p>
          <a:p>
            <a:pPr marL="407988">
              <a:lnSpc>
                <a:spcPct val="80000"/>
              </a:lnSpc>
            </a:pPr>
            <a:r>
              <a:rPr lang="en-US" sz="2400" dirty="0"/>
              <a:t>One who is able to communicate effectively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86AD3-C221-492E-BC5B-CFE91B0B8716}" type="slidenum">
              <a:rPr lang="en-US"/>
              <a:pPr/>
              <a:t>6</a:t>
            </a:fld>
            <a:endParaRPr lang="en-US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0500" y="5359400"/>
            <a:ext cx="1220788" cy="1244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grpSp>
        <p:nvGrpSpPr>
          <p:cNvPr id="20485" name="Group 5"/>
          <p:cNvGrpSpPr>
            <a:grpSpLocks/>
          </p:cNvGrpSpPr>
          <p:nvPr/>
        </p:nvGrpSpPr>
        <p:grpSpPr bwMode="auto">
          <a:xfrm>
            <a:off x="266700" y="4171950"/>
            <a:ext cx="8610600" cy="201613"/>
            <a:chOff x="0" y="0"/>
            <a:chExt cx="5424" cy="127"/>
          </a:xfrm>
        </p:grpSpPr>
        <p:sp>
          <p:nvSpPr>
            <p:cNvPr id="20482" name="Rectangle 2"/>
            <p:cNvSpPr>
              <a:spLocks/>
            </p:cNvSpPr>
            <p:nvPr/>
          </p:nvSpPr>
          <p:spPr bwMode="auto">
            <a:xfrm>
              <a:off x="0" y="0"/>
              <a:ext cx="1808" cy="127"/>
            </a:xfrm>
            <a:prstGeom prst="rect">
              <a:avLst/>
            </a:prstGeom>
            <a:solidFill>
              <a:srgbClr val="666600"/>
            </a:solidFill>
            <a:ln w="9525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483" name="Rectangle 3"/>
            <p:cNvSpPr>
              <a:spLocks/>
            </p:cNvSpPr>
            <p:nvPr/>
          </p:nvSpPr>
          <p:spPr bwMode="auto">
            <a:xfrm>
              <a:off x="1808" y="0"/>
              <a:ext cx="1808" cy="127"/>
            </a:xfrm>
            <a:prstGeom prst="rect">
              <a:avLst/>
            </a:prstGeom>
            <a:solidFill>
              <a:schemeClr val="accent1"/>
            </a:solidFill>
            <a:ln w="9525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484" name="Rectangle 4"/>
            <p:cNvSpPr>
              <a:spLocks/>
            </p:cNvSpPr>
            <p:nvPr/>
          </p:nvSpPr>
          <p:spPr bwMode="auto">
            <a:xfrm>
              <a:off x="3616" y="0"/>
              <a:ext cx="1808" cy="127"/>
            </a:xfrm>
            <a:prstGeom prst="rect">
              <a:avLst/>
            </a:prstGeom>
            <a:solidFill>
              <a:srgbClr val="999900"/>
            </a:solidFill>
            <a:ln w="9525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pic>
        <p:nvPicPr>
          <p:cNvPr id="20486" name="Picture 6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1700" y="1333500"/>
            <a:ext cx="3090863" cy="4548188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7477125" y="6248400"/>
            <a:ext cx="276225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fld id="{FBCA9201-552C-4590-9456-5D83837E6327}" type="slidenum">
              <a:rPr lang="en-US" sz="10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pPr algn="ctr"/>
              <a:t>6</a:t>
            </a:fld>
            <a:endParaRPr lang="en-US" sz="1000">
              <a:solidFill>
                <a:schemeClr val="tx1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20488" name="Rectangle 8"/>
          <p:cNvSpPr>
            <a:spLocks/>
          </p:cNvSpPr>
          <p:nvPr/>
        </p:nvSpPr>
        <p:spPr bwMode="auto">
          <a:xfrm>
            <a:off x="4635500" y="1790700"/>
            <a:ext cx="4152900" cy="1676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/>
            <a:r>
              <a:rPr lang="en-US" sz="3600">
                <a:solidFill>
                  <a:srgbClr val="99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 Bold" charset="0"/>
                <a:ea typeface="Verdana Bold" charset="0"/>
                <a:cs typeface="Verdana Bold" charset="0"/>
                <a:sym typeface="Verdana Bold" charset="0"/>
              </a:rPr>
              <a:t>Officer Roles and Responsibilities</a:t>
            </a:r>
          </a:p>
        </p:txBody>
      </p:sp>
      <p:sp>
        <p:nvSpPr>
          <p:cNvPr id="20489" name="Rectangle 9"/>
          <p:cNvSpPr>
            <a:spLocks/>
          </p:cNvSpPr>
          <p:nvPr/>
        </p:nvSpPr>
        <p:spPr bwMode="auto">
          <a:xfrm>
            <a:off x="4953000" y="533400"/>
            <a:ext cx="3530600" cy="558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/>
            <a:r>
              <a:rPr lang="en-US" sz="3600">
                <a:solidFill>
                  <a:srgbClr val="99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 Bold" charset="0"/>
                <a:ea typeface="Verdana Bold" charset="0"/>
                <a:cs typeface="Verdana Bold" charset="0"/>
                <a:sym typeface="Verdana Bold" charset="0"/>
              </a:rPr>
              <a:t>Part II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E77D9-EE2B-45BF-9ACE-A64A0BA4915B}" type="slidenum">
              <a:rPr lang="en-US"/>
              <a:pPr/>
              <a:t>7</a:t>
            </a:fld>
            <a:endParaRPr lang="en-US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8200" y="279400"/>
            <a:ext cx="1155700" cy="1176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21506" name="Rectangle 2"/>
          <p:cNvSpPr>
            <a:spLocks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rgbClr val="6666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>
            <a:off x="457200" y="1447800"/>
            <a:ext cx="8077200" cy="1588"/>
          </a:xfrm>
          <a:prstGeom prst="line">
            <a:avLst/>
          </a:prstGeom>
          <a:noFill/>
          <a:ln w="19050" cap="flat">
            <a:solidFill>
              <a:srgbClr val="99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08" name="Rectangle 4"/>
          <p:cNvSpPr>
            <a:spLocks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rgbClr val="CCCC66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09" name="Rectangle 5"/>
          <p:cNvSpPr>
            <a:spLocks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rgbClr val="9999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774700"/>
          </a:xfrm>
          <a:ln/>
        </p:spPr>
        <p:txBody>
          <a:bodyPr lIns="0" tIns="0" rIns="5078" bIns="0"/>
          <a:lstStyle/>
          <a:p>
            <a:pPr marL="65088"/>
            <a:r>
              <a:rPr lang="en-US"/>
              <a:t>Officer Roles</a:t>
            </a:r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79400" y="1447800"/>
            <a:ext cx="8572500" cy="5321300"/>
          </a:xfrm>
          <a:ln/>
        </p:spPr>
        <p:txBody>
          <a:bodyPr lIns="0" tIns="0" rIns="5078" bIns="0"/>
          <a:lstStyle/>
          <a:p>
            <a:pPr marL="407988">
              <a:lnSpc>
                <a:spcPct val="80000"/>
              </a:lnSpc>
            </a:pPr>
            <a:r>
              <a:rPr lang="en-US" sz="2400"/>
              <a:t>Make Decisions </a:t>
            </a:r>
          </a:p>
          <a:p>
            <a:pPr marL="808038" lvl="1">
              <a:lnSpc>
                <a:spcPct val="80000"/>
              </a:lnSpc>
            </a:pPr>
            <a:r>
              <a:rPr lang="en-US" sz="1800"/>
              <a:t>Not just ceremonial positions</a:t>
            </a:r>
          </a:p>
          <a:p>
            <a:pPr marL="808038" lvl="1">
              <a:lnSpc>
                <a:spcPct val="80000"/>
              </a:lnSpc>
            </a:pPr>
            <a:r>
              <a:rPr lang="en-US" sz="1800"/>
              <a:t>Patiently listen to all; but have to make the decisions</a:t>
            </a:r>
          </a:p>
          <a:p>
            <a:pPr marL="808038" lvl="1">
              <a:lnSpc>
                <a:spcPct val="80000"/>
              </a:lnSpc>
            </a:pPr>
            <a:r>
              <a:rPr lang="en-US" sz="1800"/>
              <a:t>Inappropriate for longstanding member who is not a current officer to take over decision making. They should only advise.</a:t>
            </a:r>
          </a:p>
          <a:p>
            <a:pPr marL="407988">
              <a:lnSpc>
                <a:spcPct val="80000"/>
              </a:lnSpc>
            </a:pPr>
            <a:r>
              <a:rPr lang="en-US" sz="2400"/>
              <a:t>Attendance </a:t>
            </a:r>
          </a:p>
          <a:p>
            <a:pPr marL="808038" lvl="1">
              <a:lnSpc>
                <a:spcPct val="80000"/>
              </a:lnSpc>
            </a:pPr>
            <a:r>
              <a:rPr lang="en-US" sz="1800"/>
              <a:t>At </a:t>
            </a:r>
            <a:r>
              <a:rPr lang="en-US" sz="1800" u="sng"/>
              <a:t>least</a:t>
            </a:r>
            <a:r>
              <a:rPr lang="en-US" sz="1800"/>
              <a:t> as important as your position at work</a:t>
            </a:r>
          </a:p>
          <a:p>
            <a:pPr marL="808038" lvl="1">
              <a:lnSpc>
                <a:spcPct val="80000"/>
              </a:lnSpc>
            </a:pPr>
            <a:r>
              <a:rPr lang="en-US" sz="1800"/>
              <a:t>With Center </a:t>
            </a:r>
          </a:p>
          <a:p>
            <a:pPr marL="808038" lvl="1">
              <a:lnSpc>
                <a:spcPct val="80000"/>
              </a:lnSpc>
            </a:pPr>
            <a:r>
              <a:rPr lang="en-US" sz="1800"/>
              <a:t>With Region</a:t>
            </a:r>
            <a:endParaRPr lang="en-US"/>
          </a:p>
          <a:p>
            <a:pPr marL="407988">
              <a:lnSpc>
                <a:spcPct val="80000"/>
              </a:lnSpc>
            </a:pPr>
            <a:r>
              <a:rPr lang="en-US" sz="2400"/>
              <a:t>Discipline </a:t>
            </a:r>
          </a:p>
          <a:p>
            <a:pPr marL="928688" lvl="2">
              <a:lnSpc>
                <a:spcPct val="80000"/>
              </a:lnSpc>
            </a:pPr>
            <a:r>
              <a:rPr lang="en-US" sz="1800"/>
              <a:t>Protocol and roles </a:t>
            </a:r>
            <a:r>
              <a:rPr lang="en-US" sz="1800" u="sng"/>
              <a:t>very</a:t>
            </a:r>
            <a:r>
              <a:rPr lang="en-US" sz="1800"/>
              <a:t> important</a:t>
            </a:r>
          </a:p>
          <a:p>
            <a:pPr marL="928688" lvl="2">
              <a:lnSpc>
                <a:spcPct val="80000"/>
              </a:lnSpc>
            </a:pPr>
            <a:r>
              <a:rPr lang="en-US" sz="1800"/>
              <a:t>Obligated to uphold dharma - always with love</a:t>
            </a:r>
          </a:p>
          <a:p>
            <a:pPr marL="928688" lvl="2">
              <a:lnSpc>
                <a:spcPct val="80000"/>
              </a:lnSpc>
            </a:pPr>
            <a:r>
              <a:rPr lang="en-US" sz="1800"/>
              <a:t>Lead by example</a:t>
            </a:r>
          </a:p>
          <a:p>
            <a:pPr marL="407988">
              <a:lnSpc>
                <a:spcPct val="80000"/>
              </a:lnSpc>
            </a:pPr>
            <a:r>
              <a:rPr lang="en-US" sz="2400"/>
              <a:t>Communication</a:t>
            </a:r>
          </a:p>
          <a:p>
            <a:pPr marL="928688" lvl="2">
              <a:lnSpc>
                <a:spcPct val="80000"/>
              </a:lnSpc>
            </a:pPr>
            <a:r>
              <a:rPr lang="en-US" sz="1800"/>
              <a:t>With fellow officers</a:t>
            </a:r>
          </a:p>
          <a:p>
            <a:pPr marL="928688" lvl="2">
              <a:lnSpc>
                <a:spcPct val="80000"/>
              </a:lnSpc>
            </a:pPr>
            <a:r>
              <a:rPr lang="en-US" sz="1800"/>
              <a:t>With center members</a:t>
            </a:r>
          </a:p>
          <a:p>
            <a:pPr marL="928688" lvl="2">
              <a:lnSpc>
                <a:spcPct val="80000"/>
              </a:lnSpc>
            </a:pPr>
            <a:r>
              <a:rPr lang="en-US" sz="1800"/>
              <a:t>With regional officers</a:t>
            </a:r>
          </a:p>
        </p:txBody>
      </p:sp>
      <p:sp>
        <p:nvSpPr>
          <p:cNvPr id="21512" name="Rectangle 8"/>
          <p:cNvSpPr>
            <a:spLocks/>
          </p:cNvSpPr>
          <p:nvPr/>
        </p:nvSpPr>
        <p:spPr bwMode="auto">
          <a:xfrm>
            <a:off x="7580313" y="6248400"/>
            <a:ext cx="133350" cy="152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10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5284D-6BB7-4D47-A875-073FB742C1ED}" type="slidenum">
              <a:rPr lang="en-US"/>
              <a:pPr/>
              <a:t>8</a:t>
            </a:fld>
            <a:endParaRPr lang="en-US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8200" y="279400"/>
            <a:ext cx="1155700" cy="1176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22530" name="Rectangle 2"/>
          <p:cNvSpPr>
            <a:spLocks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rgbClr val="6666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457200" y="1447800"/>
            <a:ext cx="8077200" cy="1588"/>
          </a:xfrm>
          <a:prstGeom prst="line">
            <a:avLst/>
          </a:prstGeom>
          <a:noFill/>
          <a:ln w="19050" cap="flat">
            <a:solidFill>
              <a:srgbClr val="99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32" name="Rectangle 4"/>
          <p:cNvSpPr>
            <a:spLocks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rgbClr val="CCCC66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33" name="Rectangle 5"/>
          <p:cNvSpPr>
            <a:spLocks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rgbClr val="9999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041400"/>
          </a:xfrm>
          <a:ln/>
        </p:spPr>
        <p:txBody>
          <a:bodyPr lIns="0" tIns="0" rIns="5078" bIns="0"/>
          <a:lstStyle/>
          <a:p>
            <a:pPr marL="65088"/>
            <a:r>
              <a:rPr lang="en-US" sz="3600"/>
              <a:t>Officer Roles:</a:t>
            </a:r>
            <a:br>
              <a:rPr lang="en-US" sz="3600"/>
            </a:br>
            <a:r>
              <a:rPr lang="en-US" sz="3600"/>
              <a:t>Communication</a:t>
            </a:r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206500"/>
            <a:ext cx="8229600" cy="5562600"/>
          </a:xfrm>
          <a:ln/>
        </p:spPr>
        <p:txBody>
          <a:bodyPr lIns="0" tIns="0" rIns="5078" bIns="0"/>
          <a:lstStyle/>
          <a:p>
            <a:pPr marL="407988"/>
            <a:endParaRPr lang="en-US"/>
          </a:p>
          <a:p>
            <a:pPr marL="407988"/>
            <a:r>
              <a:rPr lang="en-US">
                <a:latin typeface="Verdana Bold" charset="0"/>
                <a:ea typeface="Verdana Bold" charset="0"/>
                <a:cs typeface="Verdana Bold" charset="0"/>
                <a:sym typeface="Verdana Bold" charset="0"/>
              </a:rPr>
              <a:t>Lovingly</a:t>
            </a:r>
            <a:endParaRPr lang="en-US">
              <a:latin typeface="Verdana Bold" charset="0"/>
              <a:ea typeface="ヒラギノ角ゴ ProN W6" charset="0"/>
              <a:cs typeface="ヒラギノ角ゴ ProN W6" charset="0"/>
              <a:sym typeface="Verdana Bold" charset="0"/>
            </a:endParaRPr>
          </a:p>
          <a:p>
            <a:pPr marL="407988"/>
            <a:r>
              <a:rPr lang="en-US">
                <a:latin typeface="Verdana Bold" charset="0"/>
                <a:ea typeface="Verdana Bold" charset="0"/>
                <a:cs typeface="Verdana Bold" charset="0"/>
                <a:sym typeface="Verdana Bold" charset="0"/>
              </a:rPr>
              <a:t>Timely </a:t>
            </a:r>
            <a:endParaRPr lang="en-US">
              <a:latin typeface="Verdana Bold" charset="0"/>
              <a:ea typeface="ヒラギノ角ゴ ProN W6" charset="0"/>
              <a:cs typeface="ヒラギノ角ゴ ProN W6" charset="0"/>
              <a:sym typeface="Verdana Bold" charset="0"/>
            </a:endParaRPr>
          </a:p>
          <a:p>
            <a:pPr marL="407988"/>
            <a:r>
              <a:rPr lang="en-US"/>
              <a:t>Must have representation for your center for regional meetings</a:t>
            </a:r>
          </a:p>
          <a:p>
            <a:pPr marL="407988"/>
            <a:r>
              <a:rPr lang="en-US"/>
              <a:t>Officer data needs to be kept current and relayed to respective regional officers</a:t>
            </a:r>
          </a:p>
          <a:p>
            <a:pPr marL="407988"/>
            <a:r>
              <a:rPr lang="en-US"/>
              <a:t>Center lists confidential and not to be used for private endeavors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7477125" y="6248400"/>
            <a:ext cx="276225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fld id="{535F2234-EF1C-4433-9F0A-AA34A8F8C31F}" type="slidenum">
              <a:rPr lang="en-US" sz="10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pPr algn="ctr"/>
              <a:t>8</a:t>
            </a:fld>
            <a:endParaRPr lang="en-US" sz="1000">
              <a:solidFill>
                <a:schemeClr val="tx1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72DE2-4297-4155-8EB0-AA6A740669CA}" type="slidenum">
              <a:rPr lang="en-US"/>
              <a:pPr/>
              <a:t>9</a:t>
            </a:fld>
            <a:endParaRPr lang="en-US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8200" y="279400"/>
            <a:ext cx="1155700" cy="1176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23554" name="Rectangle 2"/>
          <p:cNvSpPr>
            <a:spLocks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rgbClr val="6666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>
            <a:off x="457200" y="1447800"/>
            <a:ext cx="8077200" cy="1588"/>
          </a:xfrm>
          <a:prstGeom prst="line">
            <a:avLst/>
          </a:prstGeom>
          <a:noFill/>
          <a:ln w="19050" cap="flat">
            <a:solidFill>
              <a:srgbClr val="99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56" name="Rectangle 4"/>
          <p:cNvSpPr>
            <a:spLocks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rgbClr val="CCCC66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57" name="Rectangle 5"/>
          <p:cNvSpPr>
            <a:spLocks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rgbClr val="9999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  <a:ln/>
        </p:spPr>
        <p:txBody>
          <a:bodyPr lIns="0" tIns="0" rIns="5078" bIns="0"/>
          <a:lstStyle/>
          <a:p>
            <a:pPr marL="407988"/>
            <a:endParaRPr lang="en-US"/>
          </a:p>
          <a:p>
            <a:pPr marL="407988"/>
            <a:r>
              <a:rPr lang="en-US" sz="2400"/>
              <a:t>Only center related announcements at meetings</a:t>
            </a:r>
          </a:p>
          <a:p>
            <a:pPr marL="407988"/>
            <a:r>
              <a:rPr lang="en-US" sz="2400"/>
              <a:t>All Regional communications should be sent by or approved by </a:t>
            </a:r>
            <a:r>
              <a:rPr lang="en-US" sz="2400" u="sng"/>
              <a:t>regional</a:t>
            </a:r>
            <a:r>
              <a:rPr lang="en-US" sz="2400"/>
              <a:t> president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7477125" y="6248400"/>
            <a:ext cx="276225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fld id="{177B7F1D-7A9F-41A1-805F-D329E76457B3}" type="slidenum">
              <a:rPr lang="en-US" sz="10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pPr algn="ctr"/>
              <a:t>9</a:t>
            </a:fld>
            <a:endParaRPr lang="en-US" sz="1000">
              <a:solidFill>
                <a:schemeClr val="tx1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23560" name="Rectangle 8"/>
          <p:cNvSpPr>
            <a:spLocks/>
          </p:cNvSpPr>
          <p:nvPr/>
        </p:nvSpPr>
        <p:spPr bwMode="auto">
          <a:xfrm>
            <a:off x="457200" y="304800"/>
            <a:ext cx="8229600" cy="1041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5078" bIns="0" anchor="b"/>
          <a:lstStyle/>
          <a:p>
            <a:pPr marL="65088"/>
            <a:r>
              <a:rPr lang="en-US" sz="3600" b="1">
                <a:solidFill>
                  <a:srgbClr val="9999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Officer Roles:Communication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 autoUpdateAnimBg="0"/>
    </p:bldLst>
  </p:timing>
</p:sld>
</file>

<file path=ppt/theme/theme1.xml><?xml version="1.0" encoding="utf-8"?>
<a:theme xmlns:a="http://schemas.openxmlformats.org/drawingml/2006/main" name="Title &amp; Subtitl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E2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Lucida Grande"/>
        <a:ea typeface="ヒラギノ角ゴ ProN W6"/>
        <a:cs typeface="ヒラギノ角ゴ ProN W6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00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00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eve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E2AA"/>
      </a:accent5>
      <a:accent6>
        <a:srgbClr val="2D2D8A"/>
      </a:accent6>
      <a:hlink>
        <a:srgbClr val="009999"/>
      </a:hlink>
      <a:folHlink>
        <a:srgbClr val="99CC00"/>
      </a:folHlink>
    </a:clrScheme>
    <a:fontScheme name="Level">
      <a:majorFont>
        <a:latin typeface="Lucida Grande"/>
        <a:ea typeface="ヒラギノ角ゴ ProN W6"/>
        <a:cs typeface="ヒラギノ角ゴ ProN W6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00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00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Lev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Pages>0</Pages>
  <Words>1436</Words>
  <Characters>0</Characters>
  <Application>Microsoft Office PowerPoint</Application>
  <PresentationFormat>On-screen Show (4:3)</PresentationFormat>
  <Lines>0</Lines>
  <Paragraphs>216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9" baseType="lpstr">
      <vt:lpstr>Arial</vt:lpstr>
      <vt:lpstr>Arial Bold</vt:lpstr>
      <vt:lpstr>Lucida Grande</vt:lpstr>
      <vt:lpstr>Verdana</vt:lpstr>
      <vt:lpstr>Verdana Bold</vt:lpstr>
      <vt:lpstr>Verdana Bold Italic</vt:lpstr>
      <vt:lpstr>Verdana Italic</vt:lpstr>
      <vt:lpstr>Wingdings</vt:lpstr>
      <vt:lpstr>ヒラギノ角ゴ ProN W3</vt:lpstr>
      <vt:lpstr>ヒラギノ角ゴ ProN W6</vt:lpstr>
      <vt:lpstr>Title &amp; Subtitle</vt:lpstr>
      <vt:lpstr>Level</vt:lpstr>
      <vt:lpstr>Sathya Sai Organization of the USA Region 3 – Southeast</vt:lpstr>
      <vt:lpstr>Who is a Member?</vt:lpstr>
      <vt:lpstr>Why be an Officer?</vt:lpstr>
      <vt:lpstr>Who is eligible to be an Officer?</vt:lpstr>
      <vt:lpstr>Who is eligible to be an Officer?</vt:lpstr>
      <vt:lpstr>PowerPoint Presentation</vt:lpstr>
      <vt:lpstr>Officer Roles</vt:lpstr>
      <vt:lpstr>Officer Roles: Communication</vt:lpstr>
      <vt:lpstr>PowerPoint Presentation</vt:lpstr>
      <vt:lpstr>Officer Roles: Money</vt:lpstr>
      <vt:lpstr>Officer Roles:  Travel</vt:lpstr>
      <vt:lpstr>Officer Roles: Rumors </vt:lpstr>
      <vt:lpstr>President Responsibilities</vt:lpstr>
      <vt:lpstr>Vice-President Responsibilities</vt:lpstr>
      <vt:lpstr>Devotional Coordinator Responsibilities</vt:lpstr>
      <vt:lpstr>Service Coordinator Responsibilities</vt:lpstr>
      <vt:lpstr>SSE Coordinator Responsibilities</vt:lpstr>
      <vt:lpstr>PowerPoint Presentation</vt:lpstr>
      <vt:lpstr>Officer Selection</vt:lpstr>
      <vt:lpstr>Selection Process</vt:lpstr>
      <vt:lpstr>Who may be nominated:</vt:lpstr>
      <vt:lpstr>Who may be nominated:</vt:lpstr>
      <vt:lpstr>Nomination/Selection Meeting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Sathya Sai Incarnation</dc:title>
  <dc:creator>HP Authorized Customer</dc:creator>
  <cp:lastModifiedBy>Tenali, Aalekhya</cp:lastModifiedBy>
  <cp:revision>6</cp:revision>
  <dcterms:modified xsi:type="dcterms:W3CDTF">2017-01-17T00:03:53Z</dcterms:modified>
</cp:coreProperties>
</file>